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6" r:id="rId5"/>
    <p:sldId id="264" r:id="rId6"/>
    <p:sldId id="269" r:id="rId7"/>
    <p:sldId id="257" r:id="rId8"/>
    <p:sldId id="270" r:id="rId9"/>
    <p:sldId id="30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305" r:id="rId33"/>
    <p:sldId id="294" r:id="rId34"/>
    <p:sldId id="295" r:id="rId35"/>
    <p:sldId id="306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D7EE"/>
    <a:srgbClr val="CE9B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3572" autoAdjust="0"/>
  </p:normalViewPr>
  <p:slideViewPr>
    <p:cSldViewPr snapToGrid="0" showGuides="1">
      <p:cViewPr>
        <p:scale>
          <a:sx n="50" d="100"/>
          <a:sy n="50" d="100"/>
        </p:scale>
        <p:origin x="12" y="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25/03/62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25/03/62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</a:t>
            </a:r>
            <a:r>
              <a:rPr lang="th-th" sz="1200" b="1"/>
              <a:t>: </a:t>
            </a:r>
            <a:r>
              <a:rPr lang="th-TH" sz="1200"/>
              <a:t>หาก</a:t>
            </a:r>
            <a:r>
              <a:rPr lang="th-TH" sz="1200" dirty="0"/>
              <a:t>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0511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83578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11996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30061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1365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4191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46360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4959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4137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44724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7556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74745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32946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76372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20184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55590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10120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11521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79985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51640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4861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729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32740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50302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03526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41445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46731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11220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69743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84477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4829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3625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62216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8552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681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3659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25/03/62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8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0.wdp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microsoft.com/office/2007/relationships/hdphoto" Target="../media/hdphoto8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0.wdp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Visio_Drawing.vsdx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ahorkka.com/image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7.jpeg"/><Relationship Id="rId1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jpe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jpeg"/><Relationship Id="rId5" Type="http://schemas.openxmlformats.org/officeDocument/2006/relationships/image" Target="../media/image10.jpeg"/><Relationship Id="rId15" Type="http://schemas.openxmlformats.org/officeDocument/2006/relationships/image" Target="../media/image19.jpeg"/><Relationship Id="rId10" Type="http://schemas.microsoft.com/office/2007/relationships/hdphoto" Target="../media/hdphoto6.wdp"/><Relationship Id="rId19" Type="http://schemas.openxmlformats.org/officeDocument/2006/relationships/image" Target="../media/image22.png"/><Relationship Id="rId4" Type="http://schemas.microsoft.com/office/2007/relationships/hdphoto" Target="../media/hdphoto5.wdp"/><Relationship Id="rId9" Type="http://schemas.openxmlformats.org/officeDocument/2006/relationships/image" Target="../media/image14.png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50" y="3403548"/>
            <a:ext cx="6819900" cy="634927"/>
          </a:xfrm>
        </p:spPr>
        <p:txBody>
          <a:bodyPr rtlCol="0"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 การใช้งาน 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ESP8266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3200">
                <a:latin typeface="TH SarabunPSK" panose="020B0500040200020003" pitchFamily="34" charset="-34"/>
                <a:cs typeface="TH SarabunPSK" panose="020B0500040200020003" pitchFamily="34" charset="-34"/>
              </a:rPr>
              <a:t>Arduino IDE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 1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4" descr="à¸à¸¥à¸à¸²à¸£à¸à¹à¸à¸«à¸²à¸£à¸¹à¸à¸ à¸²à¸à¸ªà¸³à¸«à¸£à¸±à¸ nodemcu esp8266">
            <a:extLst>
              <a:ext uri="{FF2B5EF4-FFF2-40B4-BE49-F238E27FC236}">
                <a16:creationId xmlns:a16="http://schemas.microsoft.com/office/drawing/2014/main" id="{64CDDBB7-F696-48F3-9020-C8338309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0000" l="3600" r="9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53" y="1354091"/>
            <a:ext cx="2684385" cy="268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à¸à¸¥à¸à¸²à¸£à¸à¹à¸à¸«à¸²à¸£à¸¹à¸à¸ à¸²à¸à¸ªà¸³à¸«à¸£à¸±à¸ arduino ide symbol">
            <a:extLst>
              <a:ext uri="{FF2B5EF4-FFF2-40B4-BE49-F238E27FC236}">
                <a16:creationId xmlns:a16="http://schemas.microsoft.com/office/drawing/2014/main" id="{4C6E6E82-B0BC-4DE8-8E7F-75E72ED58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7656" l="1758" r="98047">
                        <a14:foregroundMark x1="58594" y1="48633" x2="58594" y2="48633"/>
                        <a14:foregroundMark x1="37891" y1="44141" x2="37891" y2="44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938" y="3429000"/>
            <a:ext cx="2103112" cy="21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นำคอมพิวเตอร์หรือโน๊ตบุ๊คที่ติดตั้งโปรแกรม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Arduino IDE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เชื่อมต่อ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เปิดโปรแกรม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Arduino IDE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 descr="à¸à¸¥à¸à¸²à¸£à¸à¹à¸à¸«à¸²à¸£à¸¹à¸à¸ à¸²à¸à¸ªà¸³à¸«à¸£à¸±à¸ arduino IDE">
            <a:extLst>
              <a:ext uri="{FF2B5EF4-FFF2-40B4-BE49-F238E27FC236}">
                <a16:creationId xmlns:a16="http://schemas.microsoft.com/office/drawing/2014/main" id="{58B60A6B-C855-4D19-A36C-A51A7005E5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62" y="2148681"/>
            <a:ext cx="5760720" cy="4389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84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 (ต่อ)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ทำการเชื่อมต่อ </a:t>
            </a:r>
            <a:r>
              <a:rPr lang="en-US" sz="2400">
                <a:latin typeface="TH SarabunPSK" panose="020B0500040200020003" pitchFamily="34" charset="-34"/>
                <a:cs typeface="TH SarabunPSK" panose="020B0500040200020003" pitchFamily="34" charset="-34"/>
              </a:rPr>
              <a:t>NodeMCU </a:t>
            </a:r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กับคอมพิวเตอร์ผ่านสาย </a:t>
            </a:r>
            <a:r>
              <a:rPr lang="en-US" sz="2400">
                <a:latin typeface="TH SarabunPSK" panose="020B0500040200020003" pitchFamily="34" charset="-34"/>
                <a:cs typeface="TH SarabunPSK" panose="020B0500040200020003" pitchFamily="34" charset="-34"/>
              </a:rPr>
              <a:t>USB </a:t>
            </a:r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ดังภาพ</a:t>
            </a:r>
            <a:endParaRPr lang="th-TH" sz="240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D1070-BCFE-4D29-A2EE-12C7E56C4F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56" y="2148681"/>
            <a:ext cx="3748169" cy="4300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8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 (ต่อ)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451338"/>
          </a:xfrm>
        </p:spPr>
        <p:txBody>
          <a:bodyPr rtlCol="0">
            <a:normAutofit/>
          </a:bodyPr>
          <a:lstStyle/>
          <a:p>
            <a:pPr lvl="0"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ไปที่แถบเครื่องมือ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&gt; Preferences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E3178-BC49-42D1-9A9C-BF379117013C}"/>
              </a:ext>
            </a:extLst>
          </p:cNvPr>
          <p:cNvPicPr/>
          <p:nvPr/>
        </p:nvPicPr>
        <p:blipFill rotWithShape="1">
          <a:blip r:embed="rId3"/>
          <a:srcRect l="50000" b="18765"/>
          <a:stretch/>
        </p:blipFill>
        <p:spPr bwMode="auto">
          <a:xfrm>
            <a:off x="5324862" y="2051538"/>
            <a:ext cx="5760720" cy="4389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34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 (ต่อ)</a:t>
            </a: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1"/>
            <a:ext cx="4076700" cy="431800"/>
          </a:xfrm>
        </p:spPr>
        <p:txBody>
          <a:bodyPr rtlCol="0">
            <a:normAutofit/>
          </a:bodyPr>
          <a:lstStyle/>
          <a:p>
            <a:pPr lvl="0"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หน้าต่าง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0170B-AFF0-48A4-83A8-364659C034E5}"/>
              </a:ext>
            </a:extLst>
          </p:cNvPr>
          <p:cNvPicPr/>
          <p:nvPr/>
        </p:nvPicPr>
        <p:blipFill rotWithShape="1">
          <a:blip r:embed="rId3"/>
          <a:srcRect l="9921" t="23594" r="10126" b="6220"/>
          <a:stretch/>
        </p:blipFill>
        <p:spPr>
          <a:xfrm>
            <a:off x="5324862" y="1600200"/>
            <a:ext cx="5760720" cy="4389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37A199-9C8F-46FD-984E-AEAB695D8BF2}"/>
              </a:ext>
            </a:extLst>
          </p:cNvPr>
          <p:cNvSpPr txBox="1"/>
          <p:nvPr/>
        </p:nvSpPr>
        <p:spPr>
          <a:xfrm>
            <a:off x="5081572" y="4888468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F56DF-5E75-4657-8BC8-98251B76E7CD}"/>
              </a:ext>
            </a:extLst>
          </p:cNvPr>
          <p:cNvSpPr/>
          <p:nvPr/>
        </p:nvSpPr>
        <p:spPr>
          <a:xfrm>
            <a:off x="5425441" y="4970011"/>
            <a:ext cx="5280660" cy="192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DADD5-2F34-4D2E-8F58-4D9779193CE0}"/>
              </a:ext>
            </a:extLst>
          </p:cNvPr>
          <p:cNvSpPr/>
          <p:nvPr/>
        </p:nvSpPr>
        <p:spPr>
          <a:xfrm>
            <a:off x="10012680" y="5792971"/>
            <a:ext cx="396240" cy="192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4C1DB0-27BF-4148-9DE4-9AC1EB1CC3A0}"/>
              </a:ext>
            </a:extLst>
          </p:cNvPr>
          <p:cNvSpPr txBox="1"/>
          <p:nvPr/>
        </p:nvSpPr>
        <p:spPr>
          <a:xfrm>
            <a:off x="9741302" y="5704575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25A8C-9719-4998-AF08-582169F33F71}"/>
              </a:ext>
            </a:extLst>
          </p:cNvPr>
          <p:cNvSpPr/>
          <p:nvPr/>
        </p:nvSpPr>
        <p:spPr>
          <a:xfrm>
            <a:off x="1104900" y="2032001"/>
            <a:ext cx="407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spcBef>
                <a:spcPts val="0"/>
              </a:spcBef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1) Additional Boards URLs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ให้ใส่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0" indent="0">
              <a:spcBef>
                <a:spcPts val="0"/>
              </a:spcBef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http://arduino.esp8266.com/stable/package_esp8266com_index.json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9B940D-FAD0-4CD7-BC43-8B2A496877E1}"/>
              </a:ext>
            </a:extLst>
          </p:cNvPr>
          <p:cNvSpPr/>
          <p:nvPr/>
        </p:nvSpPr>
        <p:spPr>
          <a:xfrm>
            <a:off x="1104900" y="3282475"/>
            <a:ext cx="1643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0">
              <a:spcBef>
                <a:spcPts val="0"/>
              </a:spcBef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 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306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 (ต่อ)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1"/>
            <a:ext cx="8305800" cy="431800"/>
          </a:xfrm>
        </p:spPr>
        <p:txBody>
          <a:bodyPr rtlCol="0">
            <a:normAutofit/>
          </a:bodyPr>
          <a:lstStyle/>
          <a:p>
            <a:pPr lvl="0">
              <a:spcBef>
                <a:spcPts val="0"/>
              </a:spcBef>
            </a:pPr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แถบเครื่องมือไปที่ </a:t>
            </a:r>
            <a:r>
              <a:rPr lang="en-US" sz="2400">
                <a:latin typeface="TH SarabunPSK" panose="020B0500040200020003" pitchFamily="34" charset="-34"/>
                <a:cs typeface="TH SarabunPSK" panose="020B0500040200020003" pitchFamily="34" charset="-34"/>
              </a:rPr>
              <a:t>Tools &gt; Board &gt; Boards Manager…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429E9-C530-4D44-BE9A-20F04451A0D8}"/>
              </a:ext>
            </a:extLst>
          </p:cNvPr>
          <p:cNvPicPr/>
          <p:nvPr/>
        </p:nvPicPr>
        <p:blipFill rotWithShape="1">
          <a:blip r:embed="rId3"/>
          <a:srcRect l="50116" b="51514"/>
          <a:stretch/>
        </p:blipFill>
        <p:spPr bwMode="auto">
          <a:xfrm>
            <a:off x="2272642" y="2332040"/>
            <a:ext cx="7645197" cy="4180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040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 (ต่อ)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1"/>
            <a:ext cx="8305800" cy="431800"/>
          </a:xfrm>
        </p:spPr>
        <p:txBody>
          <a:bodyPr rtlCol="0">
            <a:normAutofit/>
          </a:bodyPr>
          <a:lstStyle/>
          <a:p>
            <a:pPr lvl="0"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หน้าต่าง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Board Manager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F4CE10-CBBA-42C3-B384-0E11ADA62062}"/>
              </a:ext>
            </a:extLst>
          </p:cNvPr>
          <p:cNvSpPr/>
          <p:nvPr/>
        </p:nvSpPr>
        <p:spPr>
          <a:xfrm>
            <a:off x="1104900" y="2032001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1) Filter your search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ให้พิมว่า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77E70-53DD-4587-B9A8-E092D17D245C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7" y1="1930" x2="98255" y2="2270"/>
                        <a14:foregroundMark x1="1745" y1="1362" x2="1951" y2="98865"/>
                        <a14:foregroundMark x1="2259" y1="9421" x2="97947" y2="8967"/>
                        <a14:foregroundMark x1="4209" y1="15323" x2="99795" y2="13961"/>
                        <a14:foregroundMark x1="7495" y1="20885" x2="99795" y2="20204"/>
                        <a14:foregroundMark x1="6057" y1="40636" x2="4209" y2="74801"/>
                        <a14:foregroundMark x1="3285" y1="42565" x2="3491" y2="52781"/>
                        <a14:foregroundMark x1="2772" y1="91941" x2="93737" y2="92509"/>
                        <a14:foregroundMark x1="5544" y1="97276" x2="87474" y2="96935"/>
                        <a14:foregroundMark x1="84394" y1="97843" x2="98768" y2="97162"/>
                        <a14:foregroundMark x1="8111" y1="57435" x2="7495" y2="76731"/>
                        <a14:backgroundMark x1="513" y1="98070" x2="821" y2="89444"/>
                      </a14:backgroundRemoval>
                    </a14:imgEffect>
                  </a14:imgLayer>
                </a14:imgProps>
              </a:ext>
            </a:extLst>
          </a:blip>
          <a:srcRect t="25238" b="11123"/>
          <a:stretch/>
        </p:blipFill>
        <p:spPr>
          <a:xfrm>
            <a:off x="5324862" y="1816101"/>
            <a:ext cx="5760720" cy="4389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0076FD-D115-4D8E-ACA5-9A5FC4C60193}"/>
              </a:ext>
            </a:extLst>
          </p:cNvPr>
          <p:cNvSpPr/>
          <p:nvPr/>
        </p:nvSpPr>
        <p:spPr>
          <a:xfrm>
            <a:off x="6339396" y="2152478"/>
            <a:ext cx="4746185" cy="190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31755-8454-43E4-82A1-7E4A490F7F60}"/>
              </a:ext>
            </a:extLst>
          </p:cNvPr>
          <p:cNvSpPr txBox="1"/>
          <p:nvPr/>
        </p:nvSpPr>
        <p:spPr>
          <a:xfrm>
            <a:off x="6339396" y="1530622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9DC093-DF5A-4203-989F-846FB9C98ED3}"/>
              </a:ext>
            </a:extLst>
          </p:cNvPr>
          <p:cNvCxnSpPr>
            <a:cxnSpLocks/>
          </p:cNvCxnSpPr>
          <p:nvPr/>
        </p:nvCxnSpPr>
        <p:spPr>
          <a:xfrm>
            <a:off x="6494754" y="1854467"/>
            <a:ext cx="0" cy="264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904970F-8241-4575-B352-1B4B2F3E1024}"/>
              </a:ext>
            </a:extLst>
          </p:cNvPr>
          <p:cNvSpPr/>
          <p:nvPr/>
        </p:nvSpPr>
        <p:spPr>
          <a:xfrm>
            <a:off x="1104900" y="2343324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 by ESP8266 Community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41290-B7E8-4FC2-A735-2DA80A881442}"/>
              </a:ext>
            </a:extLst>
          </p:cNvPr>
          <p:cNvSpPr txBox="1"/>
          <p:nvPr/>
        </p:nvSpPr>
        <p:spPr>
          <a:xfrm>
            <a:off x="5126311" y="3763293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AA7C8C-8B52-4705-ADD0-092744692FB5}"/>
              </a:ext>
            </a:extLst>
          </p:cNvPr>
          <p:cNvSpPr/>
          <p:nvPr/>
        </p:nvSpPr>
        <p:spPr>
          <a:xfrm>
            <a:off x="5409694" y="3792321"/>
            <a:ext cx="5548592" cy="1465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42D232-C0ED-4C1D-A1CD-73BF94CFB1CF}"/>
              </a:ext>
            </a:extLst>
          </p:cNvPr>
          <p:cNvSpPr/>
          <p:nvPr/>
        </p:nvSpPr>
        <p:spPr>
          <a:xfrm>
            <a:off x="1104900" y="2694030"/>
            <a:ext cx="4067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Install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เวอร์ชั่นล่าสุด และเมื่อติดตั้งเสร็จแล้วกดกากบาท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E70510-FEFC-4303-A514-C51FEBB45ED9}"/>
              </a:ext>
            </a:extLst>
          </p:cNvPr>
          <p:cNvSpPr/>
          <p:nvPr/>
        </p:nvSpPr>
        <p:spPr>
          <a:xfrm>
            <a:off x="5409694" y="4978077"/>
            <a:ext cx="1329197" cy="190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8BC65-14FF-41B8-B2AC-795767A4554D}"/>
              </a:ext>
            </a:extLst>
          </p:cNvPr>
          <p:cNvSpPr txBox="1"/>
          <p:nvPr/>
        </p:nvSpPr>
        <p:spPr>
          <a:xfrm>
            <a:off x="5125114" y="4888834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148360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3" grpId="0"/>
      <p:bldP spid="12" grpId="0"/>
      <p:bldP spid="15" grpId="0" animBg="1"/>
      <p:bldP spid="4" grpId="0"/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 (ต่อ)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1"/>
            <a:ext cx="8305800" cy="431800"/>
          </a:xfrm>
        </p:spPr>
        <p:txBody>
          <a:bodyPr rtlCol="0">
            <a:normAutofit fontScale="85000" lnSpcReduction="10000"/>
          </a:bodyPr>
          <a:lstStyle/>
          <a:p>
            <a:pPr lvl="0"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ไปที่แถบเครื่องมือ แล้วคลิกที่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 &gt; Port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อีกครั้ง เพื่อตรวจสอบการเชื่อมต่อระหว่าง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กับคอมพิวเตอร์…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30E309-15CF-4B81-A1B4-8E71AB163B97}"/>
              </a:ext>
            </a:extLst>
          </p:cNvPr>
          <p:cNvPicPr/>
          <p:nvPr/>
        </p:nvPicPr>
        <p:blipFill rotWithShape="1">
          <a:blip r:embed="rId3"/>
          <a:srcRect l="50000" b="57531"/>
          <a:stretch/>
        </p:blipFill>
        <p:spPr bwMode="auto">
          <a:xfrm>
            <a:off x="2435336" y="2459040"/>
            <a:ext cx="7319810" cy="34978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62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 (ต่อ)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1"/>
            <a:ext cx="8305800" cy="431800"/>
          </a:xfrm>
        </p:spPr>
        <p:txBody>
          <a:bodyPr rtlCol="0">
            <a:normAutofit/>
          </a:bodyPr>
          <a:lstStyle/>
          <a:p>
            <a:pPr lvl="0"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PORT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Tools &gt; 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70036-DC0D-4362-981C-A4977C47CDE3}"/>
              </a:ext>
            </a:extLst>
          </p:cNvPr>
          <p:cNvPicPr/>
          <p:nvPr/>
        </p:nvPicPr>
        <p:blipFill rotWithShape="1">
          <a:blip r:embed="rId3"/>
          <a:srcRect l="49846"/>
          <a:stretch/>
        </p:blipFill>
        <p:spPr bwMode="auto">
          <a:xfrm>
            <a:off x="5767188" y="1422402"/>
            <a:ext cx="4634111" cy="51979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78A5A8-C0AF-4EAE-9426-E163624B10CA}"/>
              </a:ext>
            </a:extLst>
          </p:cNvPr>
          <p:cNvSpPr/>
          <p:nvPr/>
        </p:nvSpPr>
        <p:spPr>
          <a:xfrm>
            <a:off x="8311662" y="5111262"/>
            <a:ext cx="1418492" cy="199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881D9-0BA0-4860-B700-C2BB70628DE6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50" b="77639" l="11146" r="77188">
                        <a14:foregroundMark x1="22500" y1="46389" x2="21146" y2="45139"/>
                        <a14:foregroundMark x1="20833" y1="42083" x2="20208" y2="42083"/>
                        <a14:foregroundMark x1="37813" y1="23194" x2="37604" y2="21250"/>
                        <a14:foregroundMark x1="49896" y1="74028" x2="53854" y2="75694"/>
                        <a14:foregroundMark x1="54271" y1="77222" x2="55417" y2="77639"/>
                        <a14:foregroundMark x1="68958" y1="53333" x2="68125" y2="48333"/>
                        <a14:foregroundMark x1="69063" y1="49861" x2="69479" y2="54722"/>
                        <a14:foregroundMark x1="11146" y1="49861" x2="11146" y2="4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71" t="17036" r="15971" b="19260"/>
          <a:stretch>
            <a:fillRect/>
          </a:stretch>
        </p:blipFill>
        <p:spPr bwMode="auto">
          <a:xfrm>
            <a:off x="1634491" y="2187466"/>
            <a:ext cx="2659380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F041AFD-A8CF-4A55-A008-14039C50744C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5266076" y="2165321"/>
            <a:ext cx="789411" cy="530176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E6D983-E0AC-41C9-AF4D-D1A59A6A44B6}"/>
              </a:ext>
            </a:extLst>
          </p:cNvPr>
          <p:cNvSpPr txBox="1"/>
          <p:nvPr/>
        </p:nvSpPr>
        <p:spPr>
          <a:xfrm>
            <a:off x="833437" y="4033114"/>
            <a:ext cx="43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Generic ESP8266 Module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ตัวที่ใช้โมดูล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ESP12F/N)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" name="Picture 14" descr="à¸à¸¥à¸à¸²à¸£à¸à¹à¸à¸«à¸²à¸£à¸¹à¸à¸ à¸²à¸à¸ªà¸³à¸«à¸£à¸±à¸ nodemcu esp8266e">
            <a:extLst>
              <a:ext uri="{FF2B5EF4-FFF2-40B4-BE49-F238E27FC236}">
                <a16:creationId xmlns:a16="http://schemas.microsoft.com/office/drawing/2014/main" id="{486D50B2-2BC8-4BEF-977C-F827C4370089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7" b="89748" l="3535" r="94993">
                        <a14:foregroundMark x1="47865" y1="53470" x2="25331" y2="35804"/>
                        <a14:foregroundMark x1="7069" y1="39905" x2="33579" y2="24763"/>
                        <a14:foregroundMark x1="31811" y1="19401" x2="11046" y2="34700"/>
                        <a14:foregroundMark x1="4418" y1="37066" x2="8247" y2="39905"/>
                        <a14:foregroundMark x1="90722" y1="59621" x2="89691" y2="64511"/>
                        <a14:foregroundMark x1="94256" y1="62303" x2="94109" y2="59621"/>
                        <a14:foregroundMark x1="93814" y1="65142" x2="94993" y2="63249"/>
                        <a14:foregroundMark x1="76436" y1="82177" x2="86451" y2="75394"/>
                        <a14:foregroundMark x1="35052" y1="41483" x2="36672" y2="34227"/>
                        <a14:foregroundMark x1="60088" y1="88959" x2="77025" y2="83123"/>
                        <a14:foregroundMark x1="79087" y1="84543" x2="86598" y2="76656"/>
                        <a14:foregroundMark x1="87334" y1="75710" x2="86451" y2="74132"/>
                        <a14:foregroundMark x1="86745" y1="74290" x2="87629" y2="75079"/>
                        <a14:foregroundMark x1="86892" y1="74132" x2="87629" y2="74763"/>
                        <a14:foregroundMark x1="6186" y1="41483" x2="8100" y2="34069"/>
                        <a14:foregroundMark x1="3535" y1="38486" x2="8689" y2="33596"/>
                        <a14:foregroundMark x1="3535" y1="37539" x2="7658" y2="33596"/>
                        <a14:foregroundMark x1="31222" y1="19243" x2="39028" y2="19874"/>
                        <a14:foregroundMark x1="31222" y1="19401" x2="37703" y2="19085"/>
                        <a14:foregroundMark x1="31370" y1="19085" x2="36672" y2="18454"/>
                        <a14:foregroundMark x1="32253" y1="18454" x2="35493" y2="17981"/>
                        <a14:foregroundMark x1="45950" y1="20032" x2="45950" y2="15142"/>
                        <a14:foregroundMark x1="48895" y1="18139" x2="48748" y2="16562"/>
                        <a14:foregroundMark x1="49632" y1="22397" x2="49190" y2="17192"/>
                        <a14:foregroundMark x1="52577" y1="24606" x2="52283" y2="18770"/>
                        <a14:foregroundMark x1="55817" y1="26814" x2="55081" y2="20505"/>
                        <a14:foregroundMark x1="59205" y1="29653" x2="59205" y2="23344"/>
                        <a14:foregroundMark x1="62445" y1="31861" x2="62592" y2="25552"/>
                        <a14:foregroundMark x1="65979" y1="34069" x2="65979" y2="28391"/>
                        <a14:foregroundMark x1="69367" y1="36751" x2="69514" y2="29811"/>
                        <a14:foregroundMark x1="73196" y1="38644" x2="73196" y2="32019"/>
                        <a14:foregroundMark x1="76436" y1="41640" x2="77172" y2="35489"/>
                        <a14:foregroundMark x1="80560" y1="43533" x2="80412" y2="37539"/>
                        <a14:foregroundMark x1="80560" y1="39590" x2="81443" y2="38013"/>
                        <a14:foregroundMark x1="84536" y1="45899" x2="84683" y2="40063"/>
                        <a14:foregroundMark x1="38439" y1="40536" x2="27541" y2="32492"/>
                        <a14:foregroundMark x1="7658" y1="32650" x2="7364" y2="30442"/>
                        <a14:foregroundMark x1="8100" y1="30757" x2="7806" y2="2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91" y="2053182"/>
            <a:ext cx="2331144" cy="20784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16EAF7-626C-4CA5-9724-627F46966CAE}"/>
              </a:ext>
            </a:extLst>
          </p:cNvPr>
          <p:cNvSpPr txBox="1"/>
          <p:nvPr/>
        </p:nvSpPr>
        <p:spPr>
          <a:xfrm>
            <a:off x="833436" y="4042247"/>
            <a:ext cx="43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1.0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ตัวที่ใช้โมดูล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ESP12E)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261CCEC-FA84-41EE-844E-538CB7F6343D}"/>
              </a:ext>
            </a:extLst>
          </p:cNvPr>
          <p:cNvCxnSpPr>
            <a:cxnSpLocks/>
            <a:stCxn id="16" idx="2"/>
            <a:endCxn id="17" idx="1"/>
          </p:cNvCxnSpPr>
          <p:nvPr/>
        </p:nvCxnSpPr>
        <p:spPr>
          <a:xfrm rot="16200000" flipH="1">
            <a:off x="4689982" y="2731495"/>
            <a:ext cx="1941597" cy="530176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754DAF4-C9C5-4BA8-8A88-385474900736}"/>
              </a:ext>
            </a:extLst>
          </p:cNvPr>
          <p:cNvSpPr/>
          <p:nvPr/>
        </p:nvSpPr>
        <p:spPr>
          <a:xfrm>
            <a:off x="8311662" y="6253530"/>
            <a:ext cx="1418492" cy="199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0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/>
      <p:bldP spid="9" grpId="1"/>
      <p:bldP spid="16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 (ต่อ)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1"/>
            <a:ext cx="8305800" cy="431800"/>
          </a:xfrm>
        </p:spPr>
        <p:txBody>
          <a:bodyPr rtlCol="0">
            <a:normAutofit/>
          </a:bodyPr>
          <a:lstStyle/>
          <a:p>
            <a:pPr lvl="0"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ตั้งค่าบอร์ดโดยไปที่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Tools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โดยเปลี่ยนค่าสำหรับบอร์ด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ที่ใช้โมดูล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ESP12F/N 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หลังดำ)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4AF0A2-46E3-401B-9714-2CBCBBB147A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2038"/>
          <a:stretch/>
        </p:blipFill>
        <p:spPr bwMode="auto">
          <a:xfrm>
            <a:off x="7896076" y="2169279"/>
            <a:ext cx="3189506" cy="38326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FFA08E-F655-4C48-834F-9071B3A18E19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528" b="77083" l="20625" r="68646">
                        <a14:foregroundMark x1="24479" y1="38750" x2="24688" y2="47500"/>
                        <a14:foregroundMark x1="22708" y1="43472" x2="20729" y2="42917"/>
                        <a14:foregroundMark x1="64896" y1="49583" x2="67500" y2="54028"/>
                        <a14:foregroundMark x1="67083" y1="56389" x2="68646" y2="51389"/>
                        <a14:foregroundMark x1="38125" y1="23472" x2="37604" y2="21528"/>
                        <a14:foregroundMark x1="50000" y1="73333" x2="57396" y2="72778"/>
                        <a14:foregroundMark x1="53958" y1="76528" x2="55417" y2="7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94" t="17036" r="29385" b="19260"/>
          <a:stretch/>
        </p:blipFill>
        <p:spPr bwMode="auto">
          <a:xfrm>
            <a:off x="2875401" y="3384653"/>
            <a:ext cx="3189506" cy="2969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399BC4-F5EA-4379-A5FF-C98C85C27760}"/>
              </a:ext>
            </a:extLst>
          </p:cNvPr>
          <p:cNvSpPr/>
          <p:nvPr/>
        </p:nvSpPr>
        <p:spPr>
          <a:xfrm>
            <a:off x="1104900" y="2082007"/>
            <a:ext cx="2983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Flash Size : 4M (3M SPIFFS)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A97713-FB70-46E1-BA23-539A664EBB8B}"/>
              </a:ext>
            </a:extLst>
          </p:cNvPr>
          <p:cNvSpPr/>
          <p:nvPr/>
        </p:nvSpPr>
        <p:spPr>
          <a:xfrm>
            <a:off x="1038225" y="2525814"/>
            <a:ext cx="2863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2) Reset Method :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1FB367-B1FF-4A76-95E1-2EFAD84E8C54}"/>
              </a:ext>
            </a:extLst>
          </p:cNvPr>
          <p:cNvSpPr/>
          <p:nvPr/>
        </p:nvSpPr>
        <p:spPr>
          <a:xfrm>
            <a:off x="7896075" y="2718546"/>
            <a:ext cx="3165625" cy="221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AC07BA-D38E-4DB6-9F00-ED8CF5EBCAFC}"/>
              </a:ext>
            </a:extLst>
          </p:cNvPr>
          <p:cNvSpPr/>
          <p:nvPr/>
        </p:nvSpPr>
        <p:spPr>
          <a:xfrm>
            <a:off x="7908016" y="3664569"/>
            <a:ext cx="3165625" cy="221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B5C71-A07E-4D1F-B975-05C2E4739D6F}"/>
              </a:ext>
            </a:extLst>
          </p:cNvPr>
          <p:cNvSpPr txBox="1"/>
          <p:nvPr/>
        </p:nvSpPr>
        <p:spPr>
          <a:xfrm>
            <a:off x="7580546" y="2668452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CEAE9B-223F-4D2D-9A56-A89B57FCD844}"/>
              </a:ext>
            </a:extLst>
          </p:cNvPr>
          <p:cNvSpPr txBox="1"/>
          <p:nvPr/>
        </p:nvSpPr>
        <p:spPr>
          <a:xfrm>
            <a:off x="7580546" y="3590873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2)</a:t>
            </a:r>
          </a:p>
        </p:txBody>
      </p:sp>
      <p:sp>
        <p:nvSpPr>
          <p:cNvPr id="25" name="ตัวแทนเนื้อหา 13">
            <a:extLst>
              <a:ext uri="{FF2B5EF4-FFF2-40B4-BE49-F238E27FC236}">
                <a16:creationId xmlns:a16="http://schemas.microsoft.com/office/drawing/2014/main" id="{71F10B7C-96E8-49E5-A9F6-810C62ED23C1}"/>
              </a:ext>
            </a:extLst>
          </p:cNvPr>
          <p:cNvSpPr txBox="1">
            <a:spLocks/>
          </p:cNvSpPr>
          <p:nvPr/>
        </p:nvSpPr>
        <p:spPr>
          <a:xfrm>
            <a:off x="1104900" y="1600201"/>
            <a:ext cx="8305800" cy="431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ตั้งค่าบอร์ดโดยไปที่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Tools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โดยเปลี่ยนค่าสำหรับบอร์ด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ที่ใช้โมดูล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ESP12E 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หลังขาว)</a:t>
            </a:r>
          </a:p>
        </p:txBody>
      </p:sp>
      <p:pic>
        <p:nvPicPr>
          <p:cNvPr id="27" name="Picture 26" descr="à¸à¸¥à¸à¸²à¸£à¸à¹à¸à¸«à¸²à¸£à¸¹à¸à¸ à¸²à¸à¸ªà¸³à¸«à¸£à¸±à¸ nodemcu esp8266e">
            <a:extLst>
              <a:ext uri="{FF2B5EF4-FFF2-40B4-BE49-F238E27FC236}">
                <a16:creationId xmlns:a16="http://schemas.microsoft.com/office/drawing/2014/main" id="{E89A8900-3B18-4C3F-A364-2F4566FD13CD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7" b="89748" l="3535" r="94993">
                        <a14:foregroundMark x1="47865" y1="53470" x2="25331" y2="35804"/>
                        <a14:foregroundMark x1="7069" y1="39905" x2="33579" y2="24763"/>
                        <a14:foregroundMark x1="31811" y1="19401" x2="11046" y2="34700"/>
                        <a14:foregroundMark x1="4418" y1="37066" x2="8247" y2="39905"/>
                        <a14:foregroundMark x1="90722" y1="59621" x2="89691" y2="64511"/>
                        <a14:foregroundMark x1="94256" y1="62303" x2="94109" y2="59621"/>
                        <a14:foregroundMark x1="93814" y1="65142" x2="94993" y2="63249"/>
                        <a14:foregroundMark x1="76436" y1="82177" x2="86451" y2="75394"/>
                        <a14:foregroundMark x1="35052" y1="41483" x2="36672" y2="34227"/>
                        <a14:foregroundMark x1="60088" y1="88959" x2="77025" y2="83123"/>
                        <a14:foregroundMark x1="79087" y1="84543" x2="86598" y2="76656"/>
                        <a14:foregroundMark x1="87334" y1="75710" x2="86451" y2="74132"/>
                        <a14:foregroundMark x1="86745" y1="74290" x2="87629" y2="75079"/>
                        <a14:foregroundMark x1="86892" y1="74132" x2="87629" y2="74763"/>
                        <a14:foregroundMark x1="6186" y1="41483" x2="8100" y2="34069"/>
                        <a14:foregroundMark x1="3535" y1="38486" x2="8689" y2="33596"/>
                        <a14:foregroundMark x1="3535" y1="37539" x2="7658" y2="33596"/>
                        <a14:foregroundMark x1="31222" y1="19243" x2="39028" y2="19874"/>
                        <a14:foregroundMark x1="31222" y1="19401" x2="37703" y2="19085"/>
                        <a14:foregroundMark x1="31370" y1="19085" x2="36672" y2="18454"/>
                        <a14:foregroundMark x1="32253" y1="18454" x2="35493" y2="17981"/>
                        <a14:foregroundMark x1="45950" y1="20032" x2="45950" y2="15142"/>
                        <a14:foregroundMark x1="48895" y1="18139" x2="48748" y2="16562"/>
                        <a14:foregroundMark x1="49632" y1="22397" x2="49190" y2="17192"/>
                        <a14:foregroundMark x1="52577" y1="24606" x2="52283" y2="18770"/>
                        <a14:foregroundMark x1="55817" y1="26814" x2="55081" y2="20505"/>
                        <a14:foregroundMark x1="59205" y1="29653" x2="59205" y2="23344"/>
                        <a14:foregroundMark x1="62445" y1="31861" x2="62592" y2="25552"/>
                        <a14:foregroundMark x1="65979" y1="34069" x2="65979" y2="28391"/>
                        <a14:foregroundMark x1="69367" y1="36751" x2="69514" y2="29811"/>
                        <a14:foregroundMark x1="73196" y1="38644" x2="73196" y2="32019"/>
                        <a14:foregroundMark x1="76436" y1="41640" x2="77172" y2="35489"/>
                        <a14:foregroundMark x1="80560" y1="43533" x2="80412" y2="37539"/>
                        <a14:foregroundMark x1="80560" y1="39590" x2="81443" y2="38013"/>
                        <a14:foregroundMark x1="84536" y1="45899" x2="84683" y2="40063"/>
                        <a14:foregroundMark x1="38439" y1="40536" x2="27541" y2="32492"/>
                        <a14:foregroundMark x1="7658" y1="32650" x2="7364" y2="30442"/>
                        <a14:foregroundMark x1="8100" y1="30757" x2="7806" y2="2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401" y="3284608"/>
            <a:ext cx="3328970" cy="29681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4734D1-8A58-4576-A8FE-F3606DEA34A5}"/>
              </a:ext>
            </a:extLst>
          </p:cNvPr>
          <p:cNvSpPr/>
          <p:nvPr/>
        </p:nvSpPr>
        <p:spPr>
          <a:xfrm>
            <a:off x="1184248" y="2101109"/>
            <a:ext cx="2824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Flash Size : 4M (3M SPIFFS)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BE4821-9D0F-44AF-B39A-D7701AB78D21}"/>
              </a:ext>
            </a:extLst>
          </p:cNvPr>
          <p:cNvPicPr/>
          <p:nvPr/>
        </p:nvPicPr>
        <p:blipFill rotWithShape="1">
          <a:blip r:embed="rId8"/>
          <a:srcRect l="56110" t="5615" r="21781" b="45479"/>
          <a:stretch/>
        </p:blipFill>
        <p:spPr bwMode="auto">
          <a:xfrm>
            <a:off x="7938081" y="2169279"/>
            <a:ext cx="3135559" cy="39018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ADCBB7-1165-4275-87CA-E77721CEE1A6}"/>
              </a:ext>
            </a:extLst>
          </p:cNvPr>
          <p:cNvSpPr/>
          <p:nvPr/>
        </p:nvSpPr>
        <p:spPr>
          <a:xfrm>
            <a:off x="7938081" y="4219575"/>
            <a:ext cx="3123619" cy="216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" grpId="0"/>
      <p:bldP spid="3" grpId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/>
      <p:bldP spid="23" grpId="1"/>
      <p:bldP spid="24" grpId="0"/>
      <p:bldP spid="24" grpId="1"/>
      <p:bldP spid="25" grpId="0"/>
      <p:bldP spid="8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โครงสร้างการเขียนโปรแกรมพื้นฐาน</a:t>
            </a:r>
          </a:p>
        </p:txBody>
      </p:sp>
      <p:sp>
        <p:nvSpPr>
          <p:cNvPr id="26" name="ตัวแทนเนื้อหา 13">
            <a:extLst>
              <a:ext uri="{FF2B5EF4-FFF2-40B4-BE49-F238E27FC236}">
                <a16:creationId xmlns:a16="http://schemas.microsoft.com/office/drawing/2014/main" id="{D86F692F-C363-4F41-AEEF-69E2D43D5273}"/>
              </a:ext>
            </a:extLst>
          </p:cNvPr>
          <p:cNvSpPr txBox="1">
            <a:spLocks/>
          </p:cNvSpPr>
          <p:nvPr/>
        </p:nvSpPr>
        <p:spPr>
          <a:xfrm>
            <a:off x="1104900" y="1600201"/>
            <a:ext cx="4508500" cy="431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โครงสร้างของโปรแกรมเมื่อเริ่มต้นจะมี 2 ส่วนหลัก ๆ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224EA8-6474-4022-B256-6B170D69AA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0" y="2032001"/>
            <a:ext cx="5107712" cy="42676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60810A-2215-4C04-9312-4F1BEF9E1675}"/>
              </a:ext>
            </a:extLst>
          </p:cNvPr>
          <p:cNvSpPr/>
          <p:nvPr/>
        </p:nvSpPr>
        <p:spPr>
          <a:xfrm>
            <a:off x="1104900" y="2794000"/>
            <a:ext cx="5107712" cy="109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1DCC78-3607-4524-9A05-11E0BA9B8457}"/>
              </a:ext>
            </a:extLst>
          </p:cNvPr>
          <p:cNvSpPr/>
          <p:nvPr/>
        </p:nvSpPr>
        <p:spPr>
          <a:xfrm>
            <a:off x="1104900" y="3924300"/>
            <a:ext cx="5107712" cy="109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5D485A-0A3D-4F6F-A326-BB77784DFADB}"/>
              </a:ext>
            </a:extLst>
          </p:cNvPr>
          <p:cNvCxnSpPr>
            <a:stCxn id="5" idx="3"/>
          </p:cNvCxnSpPr>
          <p:nvPr/>
        </p:nvCxnSpPr>
        <p:spPr>
          <a:xfrm>
            <a:off x="6212612" y="3340100"/>
            <a:ext cx="6072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48E49A-EA51-4B8B-9E93-F3C8255352FA}"/>
              </a:ext>
            </a:extLst>
          </p:cNvPr>
          <p:cNvCxnSpPr>
            <a:stCxn id="30" idx="3"/>
          </p:cNvCxnSpPr>
          <p:nvPr/>
        </p:nvCxnSpPr>
        <p:spPr>
          <a:xfrm>
            <a:off x="6212612" y="4470400"/>
            <a:ext cx="5945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237;p16">
            <a:extLst>
              <a:ext uri="{FF2B5EF4-FFF2-40B4-BE49-F238E27FC236}">
                <a16:creationId xmlns:a16="http://schemas.microsoft.com/office/drawing/2014/main" id="{9999E456-0052-4EA5-889D-1AAF5159558E}"/>
              </a:ext>
            </a:extLst>
          </p:cNvPr>
          <p:cNvSpPr txBox="1">
            <a:spLocks/>
          </p:cNvSpPr>
          <p:nvPr/>
        </p:nvSpPr>
        <p:spPr>
          <a:xfrm>
            <a:off x="6807200" y="2957000"/>
            <a:ext cx="3776519" cy="7662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 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Setup </a:t>
            </a: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ทำงานเพียงครั้งเดียว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Google Shape;237;p16">
            <a:extLst>
              <a:ext uri="{FF2B5EF4-FFF2-40B4-BE49-F238E27FC236}">
                <a16:creationId xmlns:a16="http://schemas.microsoft.com/office/drawing/2014/main" id="{56750C22-36F3-46F3-A6A2-68EDCA515F4C}"/>
              </a:ext>
            </a:extLst>
          </p:cNvPr>
          <p:cNvSpPr txBox="1">
            <a:spLocks/>
          </p:cNvSpPr>
          <p:nvPr/>
        </p:nvSpPr>
        <p:spPr>
          <a:xfrm>
            <a:off x="6807199" y="4106300"/>
            <a:ext cx="3776519" cy="7662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 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Loop </a:t>
            </a: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ทำงานวนซ้ำเรื่อย ๆ </a:t>
            </a:r>
          </a:p>
        </p:txBody>
      </p:sp>
    </p:spTree>
    <p:extLst>
      <p:ext uri="{BB962C8B-B14F-4D97-AF65-F5344CB8AC3E}">
        <p14:creationId xmlns:p14="http://schemas.microsoft.com/office/powerpoint/2010/main" val="54197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036E26-5BBF-42A1-BB87-EEE55879716A}"/>
              </a:ext>
            </a:extLst>
          </p:cNvPr>
          <p:cNvGrpSpPr/>
          <p:nvPr/>
        </p:nvGrpSpPr>
        <p:grpSpPr>
          <a:xfrm>
            <a:off x="2878233" y="366655"/>
            <a:ext cx="6435531" cy="1174203"/>
            <a:chOff x="2090057" y="246743"/>
            <a:chExt cx="4963885" cy="90569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075AF2-4722-4C62-9016-C3365CA82F02}"/>
                </a:ext>
              </a:extLst>
            </p:cNvPr>
            <p:cNvSpPr/>
            <p:nvPr/>
          </p:nvSpPr>
          <p:spPr>
            <a:xfrm>
              <a:off x="2090057" y="246743"/>
              <a:ext cx="4963885" cy="609600"/>
            </a:xfrm>
            <a:prstGeom prst="rect">
              <a:avLst/>
            </a:prstGeom>
            <a:solidFill>
              <a:srgbClr val="3F53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ระบบสมองกลฝังตัว</a:t>
              </a:r>
              <a:endParaRPr lang="en-US" sz="40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49932A71-D73D-4DE8-941F-DE08EEB220CC}"/>
                </a:ext>
              </a:extLst>
            </p:cNvPr>
            <p:cNvSpPr/>
            <p:nvPr/>
          </p:nvSpPr>
          <p:spPr>
            <a:xfrm rot="10800000" flipV="1">
              <a:off x="2355667" y="725715"/>
              <a:ext cx="4432664" cy="426720"/>
            </a:xfrm>
            <a:prstGeom prst="trapezoid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Embedded System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994620C-4833-4B6B-9F5B-7251899C580B}"/>
              </a:ext>
            </a:extLst>
          </p:cNvPr>
          <p:cNvSpPr/>
          <p:nvPr/>
        </p:nvSpPr>
        <p:spPr>
          <a:xfrm>
            <a:off x="1102835" y="1998688"/>
            <a:ext cx="9986329" cy="1502706"/>
          </a:xfrm>
          <a:prstGeom prst="rect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ระบบที่มีการใช้ตัวประมวลผล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CPU)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และซอร์ฟแวร์เพื่อการควบคุมการทำงานอย่างใดอย่างหนึ่ง โดยการใช้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ไมโครโพรเซสเซอร์และไมโครคอนโทรลเลอร์ภายในระบบ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464AC-5517-4172-8728-75B2E413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05" y="4206474"/>
            <a:ext cx="7940190" cy="27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ฟังก์ชันก์ </a:t>
            </a:r>
            <a:r>
              <a:rPr lang="en-US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Setup()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8B8EA67C-8872-43EF-9AA6-FFBE3F608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109696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h-TH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ฟังก์ชันสำหรับเริ่มต้นตัวแปร ตั้งโหมดของขาใช้งาน เริ่มใช้ไลบรารี่บางอย่าง ฯลฯ</a:t>
            </a:r>
          </a:p>
          <a:p>
            <a:pPr marL="0" indent="0">
              <a:buNone/>
            </a:pPr>
            <a:endParaRPr lang="th-TH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" name="Picture 14" descr="A close up of a flower&#10;&#10;Description automatically generated">
            <a:extLst>
              <a:ext uri="{FF2B5EF4-FFF2-40B4-BE49-F238E27FC236}">
                <a16:creationId xmlns:a16="http://schemas.microsoft.com/office/drawing/2014/main" id="{77F3DC43-4937-4C5E-B9AA-E4571746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99" y="3429000"/>
            <a:ext cx="5074572" cy="2900824"/>
          </a:xfrm>
          <a:prstGeom prst="rect">
            <a:avLst/>
          </a:prstGeom>
        </p:spPr>
      </p:pic>
      <p:sp>
        <p:nvSpPr>
          <p:cNvPr id="21" name="Google Shape;237;p16">
            <a:extLst>
              <a:ext uri="{FF2B5EF4-FFF2-40B4-BE49-F238E27FC236}">
                <a16:creationId xmlns:a16="http://schemas.microsoft.com/office/drawing/2014/main" id="{6F421374-C483-44D3-9585-B15FAF869AD7}"/>
              </a:ext>
            </a:extLst>
          </p:cNvPr>
          <p:cNvSpPr txBox="1">
            <a:spLocks/>
          </p:cNvSpPr>
          <p:nvPr/>
        </p:nvSpPr>
        <p:spPr>
          <a:xfrm>
            <a:off x="938981" y="2148681"/>
            <a:ext cx="267836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Font typeface="Roboto Condensed Light"/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การตั้งโหมดขาใช้งาน</a:t>
            </a:r>
          </a:p>
        </p:txBody>
      </p:sp>
      <p:sp>
        <p:nvSpPr>
          <p:cNvPr id="24" name="Google Shape;237;p16">
            <a:extLst>
              <a:ext uri="{FF2B5EF4-FFF2-40B4-BE49-F238E27FC236}">
                <a16:creationId xmlns:a16="http://schemas.microsoft.com/office/drawing/2014/main" id="{79A572EB-D39E-4D39-82B5-E51100966421}"/>
              </a:ext>
            </a:extLst>
          </p:cNvPr>
          <p:cNvSpPr txBox="1">
            <a:spLocks/>
          </p:cNvSpPr>
          <p:nvPr/>
        </p:nvSpPr>
        <p:spPr>
          <a:xfrm>
            <a:off x="938981" y="2638987"/>
            <a:ext cx="3172185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Font typeface="Roboto Condensed Light"/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pinMode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ขาใช้งาน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โหมด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  <a:endParaRPr lang="th-TH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8" name="Google Shape;237;p16">
            <a:extLst>
              <a:ext uri="{FF2B5EF4-FFF2-40B4-BE49-F238E27FC236}">
                <a16:creationId xmlns:a16="http://schemas.microsoft.com/office/drawing/2014/main" id="{CE76E3F6-08EC-49B2-97B2-6F3A3C641007}"/>
              </a:ext>
            </a:extLst>
          </p:cNvPr>
          <p:cNvSpPr txBox="1">
            <a:spLocks/>
          </p:cNvSpPr>
          <p:nvPr/>
        </p:nvSpPr>
        <p:spPr>
          <a:xfrm>
            <a:off x="938980" y="3176920"/>
            <a:ext cx="4266221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Font typeface="Roboto Condensed Light"/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ตัวอย่างการใช้งานคำสั่ง</a:t>
            </a:r>
          </a:p>
        </p:txBody>
      </p:sp>
      <p:sp>
        <p:nvSpPr>
          <p:cNvPr id="33" name="Google Shape;237;p16">
            <a:extLst>
              <a:ext uri="{FF2B5EF4-FFF2-40B4-BE49-F238E27FC236}">
                <a16:creationId xmlns:a16="http://schemas.microsoft.com/office/drawing/2014/main" id="{A5B981D4-F3DD-4D61-A1E0-902E90050FD1}"/>
              </a:ext>
            </a:extLst>
          </p:cNvPr>
          <p:cNvSpPr txBox="1">
            <a:spLocks/>
          </p:cNvSpPr>
          <p:nvPr/>
        </p:nvSpPr>
        <p:spPr>
          <a:xfrm>
            <a:off x="7497096" y="3949093"/>
            <a:ext cx="4421771" cy="186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Font typeface="Roboto Condensed Light"/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เครื่องหมายสำหรับอธิบาย</a:t>
            </a:r>
          </a:p>
          <a:p>
            <a:pPr marL="76200" indent="0">
              <a:spcBef>
                <a:spcPts val="0"/>
              </a:spcBef>
              <a:buFont typeface="Roboto Condensed Light"/>
              <a:buNone/>
            </a:pPr>
            <a:r>
              <a:rPr lang="th-TH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</a:t>
            </a:r>
            <a:r>
              <a:rPr lang="th-TH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ข้อความ</a:t>
            </a: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 </a:t>
            </a:r>
            <a:r>
              <a:rPr lang="th-TH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สำหรับอธิบาย 1 บรรทัด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th-TH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/*</a:t>
            </a:r>
            <a:r>
              <a:rPr lang="th-TH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ข้อความ</a:t>
            </a:r>
            <a:r>
              <a:rPr lang="th-TH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*/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 </a:t>
            </a:r>
            <a:r>
              <a:rPr lang="th-TH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สำหรับอธิบายหลายบรรทัด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หมายเหตุ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การอธิบายจะไม่มีส่วนเกี่ยวข้องกับโปรแกรมที่ใช้ในการควบคุม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1A2F5D8-C4DD-4AA3-8288-7545593DCBB6}"/>
              </a:ext>
            </a:extLst>
          </p:cNvPr>
          <p:cNvPicPr/>
          <p:nvPr/>
        </p:nvPicPr>
        <p:blipFill rotWithShape="1">
          <a:blip r:embed="rId4"/>
          <a:srcRect b="60564"/>
          <a:stretch/>
        </p:blipFill>
        <p:spPr>
          <a:xfrm>
            <a:off x="1104900" y="3915073"/>
            <a:ext cx="5513320" cy="180975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098A6D-1996-4CFE-98E0-883B9D1044DB}"/>
              </a:ext>
            </a:extLst>
          </p:cNvPr>
          <p:cNvCxnSpPr/>
          <p:nvPr/>
        </p:nvCxnSpPr>
        <p:spPr>
          <a:xfrm flipH="1">
            <a:off x="6234545" y="5170719"/>
            <a:ext cx="95002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D0F8B7-B447-45D7-8165-4B722051D354}"/>
              </a:ext>
            </a:extLst>
          </p:cNvPr>
          <p:cNvSpPr/>
          <p:nvPr/>
        </p:nvSpPr>
        <p:spPr>
          <a:xfrm>
            <a:off x="3325091" y="4879411"/>
            <a:ext cx="2909454" cy="5832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4B57C-47DF-48F2-9933-4025AA439D7F}"/>
              </a:ext>
            </a:extLst>
          </p:cNvPr>
          <p:cNvCxnSpPr>
            <a:cxnSpLocks/>
          </p:cNvCxnSpPr>
          <p:nvPr/>
        </p:nvCxnSpPr>
        <p:spPr>
          <a:xfrm>
            <a:off x="2012950" y="3105150"/>
            <a:ext cx="6985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8F0660-7550-4B40-8359-60A3A7EC9F52}"/>
              </a:ext>
            </a:extLst>
          </p:cNvPr>
          <p:cNvCxnSpPr>
            <a:cxnSpLocks/>
          </p:cNvCxnSpPr>
          <p:nvPr/>
        </p:nvCxnSpPr>
        <p:spPr>
          <a:xfrm>
            <a:off x="2816225" y="3105150"/>
            <a:ext cx="4127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9A090E-85D6-4B38-9B3A-72AB94C36DA7}"/>
              </a:ext>
            </a:extLst>
          </p:cNvPr>
          <p:cNvGrpSpPr/>
          <p:nvPr/>
        </p:nvGrpSpPr>
        <p:grpSpPr>
          <a:xfrm>
            <a:off x="3660409" y="2061336"/>
            <a:ext cx="4502604" cy="1303564"/>
            <a:chOff x="3660409" y="2061336"/>
            <a:chExt cx="4502604" cy="130356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80A2303-861E-49BB-A148-2574FC18BB67}"/>
                </a:ext>
              </a:extLst>
            </p:cNvPr>
            <p:cNvSpPr/>
            <p:nvPr/>
          </p:nvSpPr>
          <p:spPr>
            <a:xfrm>
              <a:off x="3660409" y="2061336"/>
              <a:ext cx="4502604" cy="130356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6BC9C1-F557-423A-83C8-A459DBDBB8DA}"/>
                </a:ext>
              </a:extLst>
            </p:cNvPr>
            <p:cNvSpPr/>
            <p:nvPr/>
          </p:nvSpPr>
          <p:spPr>
            <a:xfrm>
              <a:off x="3825175" y="2120941"/>
              <a:ext cx="416315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ขาใช้งาน</a:t>
              </a:r>
            </a:p>
            <a:p>
              <a:r>
                <a:rPr lang="th-TH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	ขาใช้งานของบอร์ด 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GPIO 0 – 5 </a:t>
              </a:r>
              <a:r>
                <a:rPr lang="th-TH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และ</a:t>
              </a: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GPIO 12 - 16</a:t>
              </a:r>
              <a:endParaRPr lang="en-US" sz="24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9D5735-B42B-4A20-B20E-1065A8869B32}"/>
              </a:ext>
            </a:extLst>
          </p:cNvPr>
          <p:cNvGrpSpPr/>
          <p:nvPr/>
        </p:nvGrpSpPr>
        <p:grpSpPr>
          <a:xfrm>
            <a:off x="3655450" y="2055963"/>
            <a:ext cx="4502604" cy="2007080"/>
            <a:chOff x="3853263" y="2052853"/>
            <a:chExt cx="4502604" cy="200708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22311CD-1460-4AA7-8F7E-27E72D08C5E8}"/>
                </a:ext>
              </a:extLst>
            </p:cNvPr>
            <p:cNvSpPr/>
            <p:nvPr/>
          </p:nvSpPr>
          <p:spPr>
            <a:xfrm>
              <a:off x="3853263" y="2052853"/>
              <a:ext cx="4502604" cy="193899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9A16BA-A6DD-4487-804B-4416B32E75C6}"/>
                </a:ext>
              </a:extLst>
            </p:cNvPr>
            <p:cNvSpPr/>
            <p:nvPr/>
          </p:nvSpPr>
          <p:spPr>
            <a:xfrm>
              <a:off x="4034725" y="2120941"/>
              <a:ext cx="416315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โหมด</a:t>
              </a: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INPUT = </a:t>
              </a:r>
              <a:r>
                <a:rPr lang="th-TH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รับค่าอุปกรณ์</a:t>
              </a: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INPUT_PULLUP = </a:t>
              </a:r>
              <a:r>
                <a:rPr lang="th-TH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รับค่าอุปกรณ์โดยใช้ตัวต้านทานภายในไมโครคอนโทรลเลอร์</a:t>
              </a: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OUTPUT = </a:t>
              </a:r>
              <a:r>
                <a:rPr lang="th-TH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ส่งค่าออกไปหาอุปกรณ์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275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8" grpId="0"/>
      <p:bldP spid="33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ฟังก์ชันก์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loop()</a:t>
            </a: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8B8EA67C-8872-43EF-9AA6-FFBE3F608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5373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h-TH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ใช้ในการเขียนโปรแกรมคำสั่งที่ต้องการเพื่อควบคุมบอร์ด เป็นฟังก์ชันที่วนรอบเรื่อย ๆ</a:t>
            </a:r>
          </a:p>
        </p:txBody>
      </p:sp>
      <p:sp>
        <p:nvSpPr>
          <p:cNvPr id="21" name="Google Shape;237;p16">
            <a:extLst>
              <a:ext uri="{FF2B5EF4-FFF2-40B4-BE49-F238E27FC236}">
                <a16:creationId xmlns:a16="http://schemas.microsoft.com/office/drawing/2014/main" id="{6F421374-C483-44D3-9585-B15FAF869AD7}"/>
              </a:ext>
            </a:extLst>
          </p:cNvPr>
          <p:cNvSpPr txBox="1">
            <a:spLocks/>
          </p:cNvSpPr>
          <p:nvPr/>
        </p:nvSpPr>
        <p:spPr>
          <a:xfrm>
            <a:off x="938980" y="2005144"/>
            <a:ext cx="267836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ส่งค่าดิจิทัล</a:t>
            </a:r>
          </a:p>
        </p:txBody>
      </p:sp>
      <p:sp>
        <p:nvSpPr>
          <p:cNvPr id="24" name="Google Shape;237;p16">
            <a:extLst>
              <a:ext uri="{FF2B5EF4-FFF2-40B4-BE49-F238E27FC236}">
                <a16:creationId xmlns:a16="http://schemas.microsoft.com/office/drawing/2014/main" id="{79A572EB-D39E-4D39-82B5-E51100966421}"/>
              </a:ext>
            </a:extLst>
          </p:cNvPr>
          <p:cNvSpPr txBox="1">
            <a:spLocks/>
          </p:cNvSpPr>
          <p:nvPr/>
        </p:nvSpPr>
        <p:spPr>
          <a:xfrm>
            <a:off x="938981" y="2638987"/>
            <a:ext cx="3172185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digitalWrite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ขาใช้งาน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ค่าดิจิทัล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  <a:endParaRPr lang="th-TH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1F1E2A-4478-4673-A29B-30DE4D70297A}"/>
              </a:ext>
            </a:extLst>
          </p:cNvPr>
          <p:cNvCxnSpPr>
            <a:cxnSpLocks/>
          </p:cNvCxnSpPr>
          <p:nvPr/>
        </p:nvCxnSpPr>
        <p:spPr>
          <a:xfrm>
            <a:off x="3009900" y="3114675"/>
            <a:ext cx="6762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AE7108-AE31-4BED-A8E3-BD7BFDD2594E}"/>
              </a:ext>
            </a:extLst>
          </p:cNvPr>
          <p:cNvGrpSpPr/>
          <p:nvPr/>
        </p:nvGrpSpPr>
        <p:grpSpPr>
          <a:xfrm>
            <a:off x="4529518" y="2425461"/>
            <a:ext cx="4652582" cy="1340814"/>
            <a:chOff x="3853263" y="2052853"/>
            <a:chExt cx="4652582" cy="193899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6D4DF32-530E-45DC-AC56-10AACF4256CD}"/>
                </a:ext>
              </a:extLst>
            </p:cNvPr>
            <p:cNvSpPr/>
            <p:nvPr/>
          </p:nvSpPr>
          <p:spPr>
            <a:xfrm>
              <a:off x="3853263" y="2052853"/>
              <a:ext cx="4502604" cy="193899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37BD3A-FE66-405D-8308-74BAC7EAB729}"/>
                </a:ext>
              </a:extLst>
            </p:cNvPr>
            <p:cNvSpPr/>
            <p:nvPr/>
          </p:nvSpPr>
          <p:spPr>
            <a:xfrm>
              <a:off x="4034725" y="2120941"/>
              <a:ext cx="447112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ค่าดิจิทัล</a:t>
              </a:r>
              <a:endParaRPr lang="en-US" sz="2400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HIGH </a:t>
              </a:r>
              <a:r>
                <a:rPr lang="th-TH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หรือ 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</a:t>
              </a:r>
              <a:r>
                <a:rPr lang="th-TH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= </a:t>
              </a:r>
              <a:r>
                <a:rPr lang="th-TH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ส่งค่าออกไปแรงดันประมาณ 3.3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V</a:t>
              </a: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LOW </a:t>
              </a:r>
              <a:r>
                <a:rPr lang="th-TH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หรือ 0 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= </a:t>
              </a:r>
              <a:r>
                <a:rPr lang="th-TH" sz="2400" dirty="0">
                  <a:solidFill>
                    <a:schemeClr val="tx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ไม่จ่ายแรงดัน </a:t>
              </a:r>
            </a:p>
            <a:p>
              <a:endParaRPr lang="th-TH" sz="2400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B1C7AB2-00F3-4D58-B2B4-90866EF8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40" y="4348696"/>
            <a:ext cx="3985486" cy="259629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E6B20F-DF8F-42A9-8E6B-B3BCEEF85D2A}"/>
              </a:ext>
            </a:extLst>
          </p:cNvPr>
          <p:cNvCxnSpPr/>
          <p:nvPr/>
        </p:nvCxnSpPr>
        <p:spPr>
          <a:xfrm flipH="1">
            <a:off x="8287961" y="4962525"/>
            <a:ext cx="87872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ED756A-ED14-41D9-B9AB-2FB467CDB484}"/>
              </a:ext>
            </a:extLst>
          </p:cNvPr>
          <p:cNvCxnSpPr/>
          <p:nvPr/>
        </p:nvCxnSpPr>
        <p:spPr>
          <a:xfrm flipH="1">
            <a:off x="8287961" y="6591300"/>
            <a:ext cx="87872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D1D850A-89EE-4DEA-AC85-0950F798CACE}"/>
              </a:ext>
            </a:extLst>
          </p:cNvPr>
          <p:cNvSpPr/>
          <p:nvPr/>
        </p:nvSpPr>
        <p:spPr>
          <a:xfrm>
            <a:off x="9258299" y="4695825"/>
            <a:ext cx="2009775" cy="51434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HIGH </a:t>
            </a:r>
            <a:r>
              <a:rPr lang="th-TH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1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159F5E-AA12-4E89-B000-63E19DF16879}"/>
              </a:ext>
            </a:extLst>
          </p:cNvPr>
          <p:cNvSpPr/>
          <p:nvPr/>
        </p:nvSpPr>
        <p:spPr>
          <a:xfrm>
            <a:off x="9258299" y="6257932"/>
            <a:ext cx="2009775" cy="51434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LOW </a:t>
            </a:r>
            <a:r>
              <a:rPr lang="th-TH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</a:p>
        </p:txBody>
      </p:sp>
      <p:sp>
        <p:nvSpPr>
          <p:cNvPr id="25" name="Google Shape;237;p16">
            <a:extLst>
              <a:ext uri="{FF2B5EF4-FFF2-40B4-BE49-F238E27FC236}">
                <a16:creationId xmlns:a16="http://schemas.microsoft.com/office/drawing/2014/main" id="{A1A341EC-FB2E-43E2-9759-3043B4ED9C68}"/>
              </a:ext>
            </a:extLst>
          </p:cNvPr>
          <p:cNvSpPr txBox="1">
            <a:spLocks/>
          </p:cNvSpPr>
          <p:nvPr/>
        </p:nvSpPr>
        <p:spPr>
          <a:xfrm>
            <a:off x="938980" y="3272831"/>
            <a:ext cx="3070584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Font typeface="Roboto Condensed Light"/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รับค่าดิจิตอล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อนาล็อก</a:t>
            </a:r>
          </a:p>
        </p:txBody>
      </p:sp>
      <p:sp>
        <p:nvSpPr>
          <p:cNvPr id="26" name="Google Shape;237;p16">
            <a:extLst>
              <a:ext uri="{FF2B5EF4-FFF2-40B4-BE49-F238E27FC236}">
                <a16:creationId xmlns:a16="http://schemas.microsoft.com/office/drawing/2014/main" id="{A5367879-9117-43FB-92E7-C5CCE3A0AF05}"/>
              </a:ext>
            </a:extLst>
          </p:cNvPr>
          <p:cNvSpPr txBox="1">
            <a:spLocks/>
          </p:cNvSpPr>
          <p:nvPr/>
        </p:nvSpPr>
        <p:spPr>
          <a:xfrm>
            <a:off x="961691" y="4109606"/>
            <a:ext cx="3629385" cy="76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en-US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digitalRead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ขาใช้งาน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analogRead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ขาใช้งาน</a:t>
            </a:r>
            <a:r>
              <a:rPr lang="en-US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  <a:endParaRPr lang="th-TH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3D3403-E3E5-4882-A5B7-D0BD09825DBA}"/>
              </a:ext>
            </a:extLst>
          </p:cNvPr>
          <p:cNvSpPr/>
          <p:nvPr/>
        </p:nvSpPr>
        <p:spPr>
          <a:xfrm>
            <a:off x="5584359" y="2444272"/>
            <a:ext cx="2602859" cy="134080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HIGH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E80816-E197-4135-9989-DF5425C7A262}"/>
              </a:ext>
            </a:extLst>
          </p:cNvPr>
          <p:cNvSpPr/>
          <p:nvPr/>
        </p:nvSpPr>
        <p:spPr>
          <a:xfrm>
            <a:off x="5583436" y="3810672"/>
            <a:ext cx="2602859" cy="1340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Underfind</a:t>
            </a:r>
            <a:endParaRPr lang="en-US" sz="18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region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9DB007-7806-4408-8EDD-DFC2C83B98D6}"/>
              </a:ext>
            </a:extLst>
          </p:cNvPr>
          <p:cNvSpPr/>
          <p:nvPr/>
        </p:nvSpPr>
        <p:spPr>
          <a:xfrm>
            <a:off x="5583435" y="5174298"/>
            <a:ext cx="2602859" cy="13408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2DD19D-8D34-4C78-98E2-7D419351135E}"/>
              </a:ext>
            </a:extLst>
          </p:cNvPr>
          <p:cNvSpPr txBox="1"/>
          <p:nvPr/>
        </p:nvSpPr>
        <p:spPr>
          <a:xfrm>
            <a:off x="8178971" y="2233415"/>
            <a:ext cx="81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3.3 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2087AC-89E6-4ABC-94C7-D7EFE20A5D01}"/>
              </a:ext>
            </a:extLst>
          </p:cNvPr>
          <p:cNvSpPr txBox="1"/>
          <p:nvPr/>
        </p:nvSpPr>
        <p:spPr>
          <a:xfrm>
            <a:off x="8174508" y="3584297"/>
            <a:ext cx="106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2.475 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61AF5D-2796-47C9-A350-95D35CE08EE2}"/>
              </a:ext>
            </a:extLst>
          </p:cNvPr>
          <p:cNvSpPr txBox="1"/>
          <p:nvPr/>
        </p:nvSpPr>
        <p:spPr>
          <a:xfrm>
            <a:off x="8174508" y="4959667"/>
            <a:ext cx="106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0.225 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3D9981-03E0-4F57-A673-6AA51BFC7645}"/>
              </a:ext>
            </a:extLst>
          </p:cNvPr>
          <p:cNvSpPr txBox="1"/>
          <p:nvPr/>
        </p:nvSpPr>
        <p:spPr>
          <a:xfrm>
            <a:off x="8214470" y="6328178"/>
            <a:ext cx="104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- 0.3 V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C97BD6-BD57-4F84-B135-B416569C86E7}"/>
              </a:ext>
            </a:extLst>
          </p:cNvPr>
          <p:cNvCxnSpPr>
            <a:cxnSpLocks/>
          </p:cNvCxnSpPr>
          <p:nvPr/>
        </p:nvCxnSpPr>
        <p:spPr>
          <a:xfrm flipV="1">
            <a:off x="8197633" y="3123347"/>
            <a:ext cx="629267" cy="4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A348219-F3B4-475A-9E6D-9858829E9A10}"/>
              </a:ext>
            </a:extLst>
          </p:cNvPr>
          <p:cNvSpPr txBox="1"/>
          <p:nvPr/>
        </p:nvSpPr>
        <p:spPr>
          <a:xfrm>
            <a:off x="8895370" y="2903115"/>
            <a:ext cx="209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ได้ค่าเป็นลอจิก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‘1’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6603AB-7414-4CAF-AC09-39C7D49FB56B}"/>
              </a:ext>
            </a:extLst>
          </p:cNvPr>
          <p:cNvSpPr txBox="1"/>
          <p:nvPr/>
        </p:nvSpPr>
        <p:spPr>
          <a:xfrm>
            <a:off x="8863320" y="5626560"/>
            <a:ext cx="209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ได้ค่าเป็นลอจิก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‘0’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32CC2B-86E9-4221-A145-0CC918D6E281}"/>
              </a:ext>
            </a:extLst>
          </p:cNvPr>
          <p:cNvCxnSpPr>
            <a:cxnSpLocks/>
          </p:cNvCxnSpPr>
          <p:nvPr/>
        </p:nvCxnSpPr>
        <p:spPr>
          <a:xfrm flipV="1">
            <a:off x="8201445" y="5844700"/>
            <a:ext cx="629267" cy="4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3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10" grpId="0" animBg="1"/>
      <p:bldP spid="10" grpId="1" animBg="1"/>
      <p:bldP spid="23" grpId="0" animBg="1"/>
      <p:bldP spid="23" grpId="1" animBg="1"/>
      <p:bldP spid="25" grpId="0"/>
      <p:bldP spid="25" grpId="1"/>
      <p:bldP spid="26" grpId="0"/>
      <p:bldP spid="2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/>
      <p:bldP spid="31" grpId="1"/>
      <p:bldP spid="32" grpId="0"/>
      <p:bldP spid="32" grpId="1"/>
      <p:bldP spid="35" grpId="0"/>
      <p:bldP spid="35" grpId="1"/>
      <p:bldP spid="36" grpId="0"/>
      <p:bldP spid="36" grpId="1"/>
      <p:bldP spid="38" grpId="0"/>
      <p:bldP spid="38" grpId="1"/>
      <p:bldP spid="40" grpId="0"/>
      <p:bldP spid="4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ฟังก์ชันก์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loop()</a:t>
            </a:r>
          </a:p>
        </p:txBody>
      </p:sp>
      <p:sp>
        <p:nvSpPr>
          <p:cNvPr id="28" name="Google Shape;237;p16">
            <a:extLst>
              <a:ext uri="{FF2B5EF4-FFF2-40B4-BE49-F238E27FC236}">
                <a16:creationId xmlns:a16="http://schemas.microsoft.com/office/drawing/2014/main" id="{7C843F9D-A891-4DC6-9EB0-A12471335C13}"/>
              </a:ext>
            </a:extLst>
          </p:cNvPr>
          <p:cNvSpPr txBox="1">
            <a:spLocks/>
          </p:cNvSpPr>
          <p:nvPr/>
        </p:nvSpPr>
        <p:spPr>
          <a:xfrm>
            <a:off x="952130" y="1423346"/>
            <a:ext cx="4266221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Font typeface="Roboto Condensed Light"/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ตัวอย่างการใช้งานคำสั่ง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B388318-1357-4A60-8511-E1A86EFE176C}"/>
              </a:ext>
            </a:extLst>
          </p:cNvPr>
          <p:cNvPicPr/>
          <p:nvPr/>
        </p:nvPicPr>
        <p:blipFill rotWithShape="1">
          <a:blip r:embed="rId3"/>
          <a:srcRect b="45329"/>
          <a:stretch/>
        </p:blipFill>
        <p:spPr>
          <a:xfrm>
            <a:off x="2363991" y="2189546"/>
            <a:ext cx="7464017" cy="339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4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ตำแหน่งไฟสถานะบอร์ด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FBBBCD-8BDD-4549-A193-10D0A56E6BEA}"/>
              </a:ext>
            </a:extLst>
          </p:cNvPr>
          <p:cNvSpPr txBox="1"/>
          <p:nvPr/>
        </p:nvSpPr>
        <p:spPr>
          <a:xfrm>
            <a:off x="1104900" y="5099754"/>
            <a:ext cx="9980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ESP8266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จะมีหลอดไฟสถานะอยู่ที่ตัวบอร์ดโดยจะต่อใช้งานไว้ที่ขา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D0 (GPIO16)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ของบอร์ดและมีการต่อในรูปแบบของ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Active Low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แต่ก่อนเริ่มการเขียนโปรแกรมผู้ฝึกอบรมจะต้องทำการวางแผนก่อน การวางแผนที่กล่าวถึงคือการเขียน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ผังความคิด</a:t>
            </a:r>
          </a:p>
        </p:txBody>
      </p:sp>
      <p:pic>
        <p:nvPicPr>
          <p:cNvPr id="23" name="Picture 22" descr="à¸à¸¥à¸à¸²à¸£à¸à¹à¸à¸«à¸²à¸£à¸¹à¸à¸ à¸²à¸à¸ªà¸³à¸«à¸£à¸±à¸ nodemcu esp8266 v2">
            <a:extLst>
              <a:ext uri="{FF2B5EF4-FFF2-40B4-BE49-F238E27FC236}">
                <a16:creationId xmlns:a16="http://schemas.microsoft.com/office/drawing/2014/main" id="{A6D3CFD5-5980-4D77-83E9-17502D27A66E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428" b="80685" l="3912" r="94866">
                        <a14:foregroundMark x1="9535" y1="45232" x2="9291" y2="36186"/>
                        <a14:foregroundMark x1="4890" y1="42787" x2="4156" y2="41565"/>
                        <a14:foregroundMark x1="59169" y1="71394" x2="59413" y2="77751"/>
                        <a14:foregroundMark x1="62836" y1="72127" x2="63081" y2="80685"/>
                        <a14:foregroundMark x1="88509" y1="54523" x2="88753" y2="46210"/>
                        <a14:foregroundMark x1="91932" y1="52567" x2="94866" y2="48655"/>
                        <a14:foregroundMark x1="85086" y1="61125" x2="88020" y2="59169"/>
                        <a14:foregroundMark x1="25917" y1="25672" x2="33985" y2="2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46" b="16013"/>
          <a:stretch/>
        </p:blipFill>
        <p:spPr bwMode="auto">
          <a:xfrm>
            <a:off x="4359057" y="3030093"/>
            <a:ext cx="2744976" cy="17798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E2B855-E7DA-44E9-8113-9BB148561AE3}"/>
              </a:ext>
            </a:extLst>
          </p:cNvPr>
          <p:cNvCxnSpPr>
            <a:cxnSpLocks/>
          </p:cNvCxnSpPr>
          <p:nvPr/>
        </p:nvCxnSpPr>
        <p:spPr>
          <a:xfrm flipH="1">
            <a:off x="6158569" y="3436745"/>
            <a:ext cx="937135" cy="517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FC5D651-D7DE-441E-94D1-FF976DA65A8A}"/>
              </a:ext>
            </a:extLst>
          </p:cNvPr>
          <p:cNvSpPr/>
          <p:nvPr/>
        </p:nvSpPr>
        <p:spPr>
          <a:xfrm>
            <a:off x="5963557" y="3920035"/>
            <a:ext cx="220000" cy="22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537F41-86CC-4A46-B575-74C326A4408E}"/>
              </a:ext>
            </a:extLst>
          </p:cNvPr>
          <p:cNvSpPr txBox="1"/>
          <p:nvPr/>
        </p:nvSpPr>
        <p:spPr>
          <a:xfrm>
            <a:off x="7095704" y="3206856"/>
            <a:ext cx="1778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ไฟแสดงสถานะ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278967-E6D4-4514-ABB6-D42128F5F2E5}"/>
              </a:ext>
            </a:extLst>
          </p:cNvPr>
          <p:cNvSpPr/>
          <p:nvPr/>
        </p:nvSpPr>
        <p:spPr>
          <a:xfrm>
            <a:off x="1104900" y="1478217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1</a:t>
            </a: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ให้เขียนโปรแกรมเพื่อควบคุมการแสดงผลของหลอดไฟสถานะบนบอร์ด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ESP8266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ที่ถูกติดตั้งอยู่บนบอร์ดทดลอง โดยจะให้เขียนโปรแกรมให้หลอดสถานะของบอร์ดทำงาน (ติด)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54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ผังความคิด</a:t>
            </a:r>
          </a:p>
        </p:txBody>
      </p:sp>
      <p:sp>
        <p:nvSpPr>
          <p:cNvPr id="8" name="ตัวแทนเนื้อหา 13">
            <a:extLst>
              <a:ext uri="{FF2B5EF4-FFF2-40B4-BE49-F238E27FC236}">
                <a16:creationId xmlns:a16="http://schemas.microsoft.com/office/drawing/2014/main" id="{DECB5567-9E85-4363-BE02-79A61A533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916016"/>
            <a:ext cx="9980682" cy="109696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h-TH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แนวการเขียนผังความคิดของโปรแกรมมีอยู่ 3 แบบ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498650D-B142-4267-AD14-D75CAA0E72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509504"/>
              </p:ext>
            </p:extLst>
          </p:nvPr>
        </p:nvGraphicFramePr>
        <p:xfrm>
          <a:off x="2262689" y="2376390"/>
          <a:ext cx="7665104" cy="368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Visio" r:id="rId4" imgW="7909773" imgH="3794949" progId="Visio.Drawing.15">
                  <p:embed/>
                </p:oleObj>
              </mc:Choice>
              <mc:Fallback>
                <p:oleObj name="Visio" r:id="rId4" imgW="7909773" imgH="3794949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91D7796-E07E-45E5-9810-AFB6E37012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689" y="2376390"/>
                        <a:ext cx="7665104" cy="36899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400AAF2-B424-4D85-AEE1-ABDDAA86EC2F}"/>
              </a:ext>
            </a:extLst>
          </p:cNvPr>
          <p:cNvSpPr txBox="1"/>
          <p:nvPr/>
        </p:nvSpPr>
        <p:spPr>
          <a:xfrm>
            <a:off x="4584488" y="6250083"/>
            <a:ext cx="174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การเขียนแบบทำซ้ำ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3B158-83EB-4B2A-862F-686593486D8A}"/>
              </a:ext>
            </a:extLst>
          </p:cNvPr>
          <p:cNvSpPr txBox="1"/>
          <p:nvPr/>
        </p:nvSpPr>
        <p:spPr>
          <a:xfrm>
            <a:off x="7429076" y="6253067"/>
            <a:ext cx="203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การเขียนแบบเงื่อนไข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35C6A-886A-454B-9D41-13543588406A}"/>
              </a:ext>
            </a:extLst>
          </p:cNvPr>
          <p:cNvSpPr/>
          <p:nvPr/>
        </p:nvSpPr>
        <p:spPr>
          <a:xfrm>
            <a:off x="2041220" y="6250084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การเขียนแบบลำดับ</a:t>
            </a:r>
          </a:p>
        </p:txBody>
      </p:sp>
    </p:spTree>
    <p:extLst>
      <p:ext uri="{BB962C8B-B14F-4D97-AF65-F5344CB8AC3E}">
        <p14:creationId xmlns:p14="http://schemas.microsoft.com/office/powerpoint/2010/main" val="13353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สัญลักษณ์ที่ใช้เขียนผังความคิด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31FB147D-9856-4048-BFA7-212D1A846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2299443"/>
            <a:ext cx="1705256" cy="647700"/>
          </a:xfrm>
          <a:prstGeom prst="flowChartTerminator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chemeClr val="accent6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4841BC-8F6F-44AD-8271-D1653231077B}"/>
              </a:ext>
            </a:extLst>
          </p:cNvPr>
          <p:cNvSpPr/>
          <p:nvPr/>
        </p:nvSpPr>
        <p:spPr>
          <a:xfrm>
            <a:off x="3144869" y="2415208"/>
            <a:ext cx="3866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จุดเริ่มต้นหรือจุดสิ้นสุดของโปรแกรม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D3B72-4F9C-4ABB-BC70-D6DA7354A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317" y="3309457"/>
            <a:ext cx="1749093" cy="65364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chemeClr val="accent6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A51DEBD3-211A-45BF-AE05-B77ECEC3E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318" y="4323960"/>
            <a:ext cx="1749092" cy="774915"/>
          </a:xfrm>
          <a:prstGeom prst="flowChartDecision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chemeClr val="accent6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2886F9-5E60-4981-B7AF-4436307F41E7}"/>
              </a:ext>
            </a:extLst>
          </p:cNvPr>
          <p:cNvSpPr/>
          <p:nvPr/>
        </p:nvSpPr>
        <p:spPr>
          <a:xfrm>
            <a:off x="3255684" y="3400968"/>
            <a:ext cx="2606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กระบวนการประมวลผล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AEC94E-4912-442D-92A3-E7A44CF31DB4}"/>
              </a:ext>
            </a:extLst>
          </p:cNvPr>
          <p:cNvSpPr/>
          <p:nvPr/>
        </p:nvSpPr>
        <p:spPr>
          <a:xfrm>
            <a:off x="3268384" y="4480584"/>
            <a:ext cx="2606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การตัดสินใจ</a:t>
            </a:r>
            <a:endParaRPr lang="en-US" sz="2400" dirty="0"/>
          </a:p>
        </p:txBody>
      </p:sp>
      <p:sp>
        <p:nvSpPr>
          <p:cNvPr id="21" name="Flowchart: Predefined Process 20">
            <a:extLst>
              <a:ext uri="{FF2B5EF4-FFF2-40B4-BE49-F238E27FC236}">
                <a16:creationId xmlns:a16="http://schemas.microsoft.com/office/drawing/2014/main" id="{58FB931D-D575-4E2C-BE6C-2873F78F1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6332" y="2294731"/>
            <a:ext cx="1618667" cy="647700"/>
          </a:xfrm>
          <a:prstGeom prst="flowChartPredefinedProcess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chemeClr val="accent6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6F5A4122-C34A-408A-9911-36E7B5F9B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5955" y="3309457"/>
            <a:ext cx="679419" cy="644689"/>
          </a:xfrm>
          <a:prstGeom prst="flowChartConnector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chemeClr val="accent6">
                <a:lumMod val="95000"/>
                <a:lumOff val="0"/>
              </a:schemeClr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24" name="Flowchart: Off-page Connector 23">
            <a:extLst>
              <a:ext uri="{FF2B5EF4-FFF2-40B4-BE49-F238E27FC236}">
                <a16:creationId xmlns:a16="http://schemas.microsoft.com/office/drawing/2014/main" id="{CCA10850-B734-4A05-A039-6EB35B148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6570" y="4468830"/>
            <a:ext cx="648804" cy="630045"/>
          </a:xfrm>
          <a:prstGeom prst="flowChartOffpageConnector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chemeClr val="accent6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BBE40D-2739-4EE6-999F-CD101A445E28}"/>
              </a:ext>
            </a:extLst>
          </p:cNvPr>
          <p:cNvSpPr/>
          <p:nvPr/>
        </p:nvSpPr>
        <p:spPr>
          <a:xfrm>
            <a:off x="8478740" y="2438697"/>
            <a:ext cx="2606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ชุดกระบวนการที่เตรียมไว้แล้ว</a:t>
            </a: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6F242D-A773-462D-B1C8-9ADA7CBD0133}"/>
              </a:ext>
            </a:extLst>
          </p:cNvPr>
          <p:cNvSpPr/>
          <p:nvPr/>
        </p:nvSpPr>
        <p:spPr>
          <a:xfrm>
            <a:off x="8593040" y="3429000"/>
            <a:ext cx="2606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จุดเชื่อมใบหน้าเดียวกัน</a:t>
            </a:r>
            <a:endParaRPr lang="en-US" sz="2400" dirty="0"/>
          </a:p>
        </p:txBody>
      </p:sp>
      <p:sp>
        <p:nvSpPr>
          <p:cNvPr id="27" name="Flowchart: Data 26">
            <a:extLst>
              <a:ext uri="{FF2B5EF4-FFF2-40B4-BE49-F238E27FC236}">
                <a16:creationId xmlns:a16="http://schemas.microsoft.com/office/drawing/2014/main" id="{C30D6594-3680-4D0D-85E3-4A7BFB656550}"/>
              </a:ext>
            </a:extLst>
          </p:cNvPr>
          <p:cNvSpPr/>
          <p:nvPr/>
        </p:nvSpPr>
        <p:spPr>
          <a:xfrm>
            <a:off x="4296220" y="5677035"/>
            <a:ext cx="1579006" cy="623733"/>
          </a:xfrm>
          <a:prstGeom prst="flowChartInputOutput">
            <a:avLst/>
          </a:prstGeom>
          <a:gradFill flip="none" rotWithShape="1">
            <a:gsLst>
              <a:gs pos="0">
                <a:schemeClr val="bg1"/>
              </a:gs>
              <a:gs pos="70000">
                <a:srgbClr val="FFCC99"/>
              </a:gs>
              <a:gs pos="10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>
            <a:solidFill>
              <a:srgbClr val="FF99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1A5054-DB5C-49CB-A527-9A0B698F377D}"/>
              </a:ext>
            </a:extLst>
          </p:cNvPr>
          <p:cNvSpPr/>
          <p:nvPr/>
        </p:nvSpPr>
        <p:spPr>
          <a:xfrm>
            <a:off x="6095241" y="5761229"/>
            <a:ext cx="2998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ea typeface="Calibri" panose="020F0502020204030204" pitchFamily="34" charset="0"/>
                <a:cs typeface="TH SarabunPSK" panose="020B0500040200020003" pitchFamily="34" charset="-34"/>
              </a:rPr>
              <a:t>ส่วนนำเข้าข้อมูลเข้าหรือแสดงผล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D1E8F7-D119-4186-945A-F8442C39EC03}"/>
              </a:ext>
            </a:extLst>
          </p:cNvPr>
          <p:cNvSpPr/>
          <p:nvPr/>
        </p:nvSpPr>
        <p:spPr>
          <a:xfrm>
            <a:off x="8593040" y="4553019"/>
            <a:ext cx="2606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จุดเชื่อมในหน้าอื่น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1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เขียนโปรแกรมควบคุมไฟสถานะบอร์ด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1"/>
            <a:ext cx="813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เขียนแผนผังโปรแกรมควบคุมไฟสถานะ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D0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ให้หลอดไฟสถานะติดได้ดังนี้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75EAB93-3FBB-4177-A209-4B5B89A0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709" y="2575866"/>
            <a:ext cx="2946581" cy="37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เขียนโปรแกรมควบคุมไฟสถานะบอร์ด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813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ควบคุมหลอดไฟสถานะให้ทำงาน (ติด)</a:t>
            </a:r>
          </a:p>
        </p:txBody>
      </p:sp>
      <p:sp>
        <p:nvSpPr>
          <p:cNvPr id="7" name="Text Box 339">
            <a:extLst>
              <a:ext uri="{FF2B5EF4-FFF2-40B4-BE49-F238E27FC236}">
                <a16:creationId xmlns:a16="http://schemas.microsoft.com/office/drawing/2014/main" id="{063FA0FA-ADF9-4EA3-9E6E-65210FCE8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949" y="2627216"/>
            <a:ext cx="6372584" cy="2985966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(16,OUTPUT);</a:t>
            </a: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</a:t>
            </a:r>
            <a:r>
              <a:rPr lang="th-TH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การตั้งค่าให้ขา </a:t>
            </a: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GPIO16 </a:t>
            </a:r>
            <a:r>
              <a:rPr lang="th-TH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หรือ </a:t>
            </a: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D0 </a:t>
            </a:r>
            <a:r>
              <a:rPr lang="th-TH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เป็นขาเอาต์พุต</a:t>
            </a:r>
            <a:r>
              <a:rPr lang="th-TH" sz="2000" dirty="0"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...........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digitalWrite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(16,LOW);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</a:t>
            </a:r>
            <a:r>
              <a:rPr lang="th-TH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สั่งให้ขา </a:t>
            </a: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GPIO16 </a:t>
            </a:r>
            <a:r>
              <a:rPr lang="th-TH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ส่งสัญญาณออกเป็น </a:t>
            </a: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 (0)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 {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9834F-4909-4649-B25F-3049F9DDEC38}"/>
              </a:ext>
            </a:extLst>
          </p:cNvPr>
          <p:cNvSpPr txBox="1"/>
          <p:nvPr/>
        </p:nvSpPr>
        <p:spPr>
          <a:xfrm>
            <a:off x="1104900" y="1422696"/>
            <a:ext cx="567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ผลลัพธ์ของโปรแกรม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สังเกตที่หลอดไฟสถานะ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วงกลมสีแดง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7ADF20-B767-436A-B436-5774CA1F2D94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79" b="83998" l="3646" r="96250">
                        <a14:foregroundMark x1="49063" y1="82063" x2="49063" y2="82063"/>
                        <a14:foregroundMark x1="45104" y1="82063" x2="45104" y2="82063"/>
                        <a14:foregroundMark x1="33854" y1="81653" x2="33854" y2="81653"/>
                        <a14:foregroundMark x1="30208" y1="82298" x2="30208" y2="82298"/>
                        <a14:foregroundMark x1="80208" y1="52052" x2="83646" y2="59672"/>
                        <a14:foregroundMark x1="72396" y1="81125" x2="54896" y2="81536"/>
                        <a14:foregroundMark x1="33646" y1="83118" x2="30938" y2="83118"/>
                        <a14:foregroundMark x1="33542" y1="83470" x2="33542" y2="83470"/>
                        <a14:backgroundMark x1="90938" y1="83118" x2="52500" y2="83353"/>
                        <a14:backgroundMark x1="89063" y1="11372" x2="89063" y2="11372"/>
                        <a14:backgroundMark x1="85521" y1="11254" x2="85521" y2="11254"/>
                      </a14:backgroundRemoval>
                    </a14:imgEffect>
                  </a14:imgLayer>
                </a14:imgProps>
              </a:ext>
            </a:extLst>
          </a:blip>
          <a:srcRect l="3730" t="7877" r="4485" b="15500"/>
          <a:stretch/>
        </p:blipFill>
        <p:spPr bwMode="auto">
          <a:xfrm rot="16200000">
            <a:off x="3887565" y="815638"/>
            <a:ext cx="4551818" cy="6752572"/>
          </a:xfrm>
          <a:prstGeom prst="rect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9B771BE-23AE-4D18-92E6-3EF30BF72B8A}"/>
              </a:ext>
            </a:extLst>
          </p:cNvPr>
          <p:cNvSpPr/>
          <p:nvPr/>
        </p:nvSpPr>
        <p:spPr>
          <a:xfrm>
            <a:off x="3466638" y="2389140"/>
            <a:ext cx="222250" cy="222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4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7" grpId="0" animBg="1"/>
      <p:bldP spid="7" grpId="1" animBg="1"/>
      <p:bldP spid="8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เขียนโปรแกรมควบคุมไฟสถานะบอร์ด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2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ให้เขียนโปรแกรมเพื่อควบคุมการแสดงผลไฟสถานะของบอร์ด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ESP8266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โดยเขียนโปรแกรมให้หลอดสถานะของบอร์ดทำงานและหยุดทำงาน (ติดและดับ) 2 ครั้ง หน่วงเวลาครั้งละ 1 วินาที</a:t>
            </a:r>
          </a:p>
        </p:txBody>
      </p:sp>
      <p:pic>
        <p:nvPicPr>
          <p:cNvPr id="3076" name="Picture 4" descr="à¸à¸¥à¸à¸²à¸£à¸à¹à¸à¸«à¸²à¸£à¸¹à¸à¸ à¸²à¸à¸ªà¸³à¸«à¸£à¸±à¸ blink led gif">
            <a:extLst>
              <a:ext uri="{FF2B5EF4-FFF2-40B4-BE49-F238E27FC236}">
                <a16:creationId xmlns:a16="http://schemas.microsoft.com/office/drawing/2014/main" id="{F9148A07-9831-4DBC-91B7-C75075E17F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70" y="32046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à¸à¸¥à¸à¸²à¸£à¸à¹à¸à¸«à¸²à¸£à¸¹à¸à¸ à¸²à¸à¸ªà¸³à¸«à¸£à¸±à¸ blink led gif">
            <a:extLst>
              <a:ext uri="{FF2B5EF4-FFF2-40B4-BE49-F238E27FC236}">
                <a16:creationId xmlns:a16="http://schemas.microsoft.com/office/drawing/2014/main" id="{4F384F42-CFCC-4F40-9D5E-2E0BB2FFFF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5" y="2915297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5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เขียนโปรแกรมควบคุมไฟสถานะบอร์ด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813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คำสั่งควบคุมทางเวลา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E3EE-AB50-4C49-B0A4-C53FE9909B27}"/>
              </a:ext>
            </a:extLst>
          </p:cNvPr>
          <p:cNvSpPr txBox="1"/>
          <p:nvPr/>
        </p:nvSpPr>
        <p:spPr>
          <a:xfrm>
            <a:off x="2031046" y="1916015"/>
            <a:ext cx="8128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delay(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เวลาหน่วยเป็นมิลลิวินาที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); 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	//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ทำหน้าที่ใช้หน่วงเวลาทำงานก่อนทำงานคำสั่งต่อไป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delayMicroseconds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เวลาหน่วยเป็นไมโครวินาที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); 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	//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ทำหน้าที่ใช้หน่วงเวลาทำงานก่อนทำงานคำสั่งต่อไป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5A0E45-E62B-438C-8865-A2A1D2D9FAD5}"/>
              </a:ext>
            </a:extLst>
          </p:cNvPr>
          <p:cNvCxnSpPr/>
          <p:nvPr/>
        </p:nvCxnSpPr>
        <p:spPr>
          <a:xfrm>
            <a:off x="3238500" y="2209800"/>
            <a:ext cx="1981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068180-89F0-4A44-AF1C-C7F769BB4481}"/>
              </a:ext>
            </a:extLst>
          </p:cNvPr>
          <p:cNvGrpSpPr/>
          <p:nvPr/>
        </p:nvGrpSpPr>
        <p:grpSpPr>
          <a:xfrm>
            <a:off x="2031046" y="3779461"/>
            <a:ext cx="2604454" cy="1148140"/>
            <a:chOff x="3853263" y="2052853"/>
            <a:chExt cx="4502604" cy="193899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A024667-54F9-4798-9623-C7E315169451}"/>
                </a:ext>
              </a:extLst>
            </p:cNvPr>
            <p:cNvSpPr/>
            <p:nvPr/>
          </p:nvSpPr>
          <p:spPr>
            <a:xfrm>
              <a:off x="3853263" y="2052853"/>
              <a:ext cx="4502604" cy="193899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BCE105-A940-443C-A643-EBE6B4199ADD}"/>
                </a:ext>
              </a:extLst>
            </p:cNvPr>
            <p:cNvSpPr/>
            <p:nvPr/>
          </p:nvSpPr>
          <p:spPr>
            <a:xfrm>
              <a:off x="4034725" y="2120941"/>
              <a:ext cx="416315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เวลาหน่วยเป็นมิลลิวินาที</a:t>
              </a:r>
            </a:p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=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 มิลลิวินาที</a:t>
              </a:r>
            </a:p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ดังนั้น 1000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= 1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วินาที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067210-5F8E-46FC-B1AA-D6BE08A3075B}"/>
              </a:ext>
            </a:extLst>
          </p:cNvPr>
          <p:cNvGrpSpPr/>
          <p:nvPr/>
        </p:nvGrpSpPr>
        <p:grpSpPr>
          <a:xfrm>
            <a:off x="4952048" y="3779460"/>
            <a:ext cx="2604454" cy="1240646"/>
            <a:chOff x="3853263" y="2052853"/>
            <a:chExt cx="4502604" cy="209521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2956B1B-1454-4722-8C40-8BF2E8875CB8}"/>
                </a:ext>
              </a:extLst>
            </p:cNvPr>
            <p:cNvSpPr/>
            <p:nvPr/>
          </p:nvSpPr>
          <p:spPr>
            <a:xfrm>
              <a:off x="3853263" y="2052853"/>
              <a:ext cx="4502604" cy="193899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5E0A65-9F81-4C93-96E6-A79EE343536B}"/>
                </a:ext>
              </a:extLst>
            </p:cNvPr>
            <p:cNvSpPr/>
            <p:nvPr/>
          </p:nvSpPr>
          <p:spPr>
            <a:xfrm>
              <a:off x="4034726" y="2120941"/>
              <a:ext cx="4163156" cy="202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เวลาหน่วยเป็นไมโครวินาที</a:t>
              </a:r>
            </a:p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=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 ไมโครวินาที</a:t>
              </a:r>
            </a:p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ดังนั้น 1000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= 1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มิลลิวินาที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6F2B7F-5015-48A6-A9A0-26E5BACB7B27}"/>
              </a:ext>
            </a:extLst>
          </p:cNvPr>
          <p:cNvCxnSpPr>
            <a:cxnSpLocks/>
          </p:cNvCxnSpPr>
          <p:nvPr/>
        </p:nvCxnSpPr>
        <p:spPr>
          <a:xfrm>
            <a:off x="4432300" y="2959100"/>
            <a:ext cx="2184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37;p16">
            <a:extLst>
              <a:ext uri="{FF2B5EF4-FFF2-40B4-BE49-F238E27FC236}">
                <a16:creationId xmlns:a16="http://schemas.microsoft.com/office/drawing/2014/main" id="{882D23CD-2590-4E01-A53A-0ED8E0BE3DD4}"/>
              </a:ext>
            </a:extLst>
          </p:cNvPr>
          <p:cNvSpPr txBox="1">
            <a:spLocks/>
          </p:cNvSpPr>
          <p:nvPr/>
        </p:nvSpPr>
        <p:spPr>
          <a:xfrm>
            <a:off x="953479" y="3249467"/>
            <a:ext cx="4266221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Font typeface="Roboto Condensed Light"/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ตัวอย่างการใช้งานคำสั่ง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84CC3C-0B12-492A-A26E-15B71FDF3190}"/>
              </a:ext>
            </a:extLst>
          </p:cNvPr>
          <p:cNvPicPr/>
          <p:nvPr/>
        </p:nvPicPr>
        <p:blipFill rotWithShape="1">
          <a:blip r:embed="rId3"/>
          <a:srcRect l="2745" t="37712" r="24314" b="54520"/>
          <a:stretch/>
        </p:blipFill>
        <p:spPr>
          <a:xfrm>
            <a:off x="2136010" y="4518468"/>
            <a:ext cx="7646376" cy="7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8CD4CC-6DD9-4916-AF2B-EABB5C824EBD}"/>
              </a:ext>
            </a:extLst>
          </p:cNvPr>
          <p:cNvGrpSpPr/>
          <p:nvPr/>
        </p:nvGrpSpPr>
        <p:grpSpPr>
          <a:xfrm>
            <a:off x="2878234" y="319764"/>
            <a:ext cx="6435531" cy="1174203"/>
            <a:chOff x="2090057" y="246743"/>
            <a:chExt cx="4963885" cy="9056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FCD62A-E040-4766-A161-36B5486AD71C}"/>
                </a:ext>
              </a:extLst>
            </p:cNvPr>
            <p:cNvSpPr/>
            <p:nvPr/>
          </p:nvSpPr>
          <p:spPr>
            <a:xfrm>
              <a:off x="2090057" y="246743"/>
              <a:ext cx="4963885" cy="609600"/>
            </a:xfrm>
            <a:prstGeom prst="rect">
              <a:avLst/>
            </a:prstGeom>
            <a:solidFill>
              <a:srgbClr val="3F53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ระบบสมองกลฝังตัว</a:t>
              </a:r>
              <a:endParaRPr lang="en-US" sz="40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A9128327-6ACC-493F-896B-6D2F154B9BB3}"/>
                </a:ext>
              </a:extLst>
            </p:cNvPr>
            <p:cNvSpPr/>
            <p:nvPr/>
          </p:nvSpPr>
          <p:spPr>
            <a:xfrm rot="10800000" flipV="1">
              <a:off x="2355667" y="725715"/>
              <a:ext cx="4432664" cy="426720"/>
            </a:xfrm>
            <a:prstGeom prst="trapezoid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Embedded System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811FC-C0D0-4172-B125-01DB70E2EBB8}"/>
              </a:ext>
            </a:extLst>
          </p:cNvPr>
          <p:cNvSpPr/>
          <p:nvPr/>
        </p:nvSpPr>
        <p:spPr>
          <a:xfrm>
            <a:off x="583474" y="1705879"/>
            <a:ext cx="1611086" cy="621601"/>
          </a:xfrm>
          <a:prstGeom prst="rect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D1852D-E7FD-4CDC-AE86-6273D22EF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001"/>
          <a:stretch/>
        </p:blipFill>
        <p:spPr>
          <a:xfrm>
            <a:off x="2939194" y="2327480"/>
            <a:ext cx="6435531" cy="39228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3D00CE-6F6A-4FAD-86A5-DC617AFC7DE1}"/>
              </a:ext>
            </a:extLst>
          </p:cNvPr>
          <p:cNvSpPr/>
          <p:nvPr/>
        </p:nvSpPr>
        <p:spPr>
          <a:xfrm>
            <a:off x="4305206" y="6250340"/>
            <a:ext cx="3703505" cy="477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ไดอะแกรมของเครื่องซักผ้าอิเล็กทรอนิกส์</a:t>
            </a:r>
            <a:endParaRPr lang="en-US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B21C7-EEF5-433A-90A3-213DC2750729}"/>
              </a:ext>
            </a:extLst>
          </p:cNvPr>
          <p:cNvSpPr/>
          <p:nvPr/>
        </p:nvSpPr>
        <p:spPr>
          <a:xfrm>
            <a:off x="70828" y="6988725"/>
            <a:ext cx="3732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อ้างอิง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: https://mahorkka.com/images/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842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เขียนโปรแกรมควบคุมไฟสถานะบอร์ด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D324D-DE4D-4793-A134-A3A243F0E98A}"/>
              </a:ext>
            </a:extLst>
          </p:cNvPr>
          <p:cNvSpPr txBox="1"/>
          <p:nvPr/>
        </p:nvSpPr>
        <p:spPr>
          <a:xfrm>
            <a:off x="1104900" y="1454350"/>
            <a:ext cx="813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เขียนแผนผังโปรแกรมควบคุมไฟสถานะ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D0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ให้หลอดไฟกระพริบได้ดังนี้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3BC3709-C263-4F47-8C34-2165BBEE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266" y="1916015"/>
            <a:ext cx="5127950" cy="49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เขียนโปรแกรมควบคุมไฟสถานะบอร์ด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813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ควบคุมไฟสถานะทำงานและหยุดทำงาน (ติดและดับ) 2 ครั้ง หน่วงเวลาครั้งละ 1 วินาที</a:t>
            </a:r>
          </a:p>
        </p:txBody>
      </p:sp>
      <p:sp>
        <p:nvSpPr>
          <p:cNvPr id="12" name="Text Box 343">
            <a:extLst>
              <a:ext uri="{FF2B5EF4-FFF2-40B4-BE49-F238E27FC236}">
                <a16:creationId xmlns:a16="http://schemas.microsoft.com/office/drawing/2014/main" id="{09A0D375-7F8B-41C4-B87E-C85FD9A51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952430"/>
            <a:ext cx="4356100" cy="3451220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(16,OUTPUT);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(16,LOW);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delay(1000);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(16,HIGH);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delay(1000);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(16,LOW);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delay(1000);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(16,HIGH);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delay(1000);</a:t>
            </a:r>
            <a:endParaRPr lang="th-TH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4" name="Text Box 343">
            <a:extLst>
              <a:ext uri="{FF2B5EF4-FFF2-40B4-BE49-F238E27FC236}">
                <a16:creationId xmlns:a16="http://schemas.microsoft.com/office/drawing/2014/main" id="{85786E58-4E7E-481D-B9A9-86742A122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2" y="1952430"/>
            <a:ext cx="2120900" cy="968570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loop()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{</a:t>
            </a:r>
            <a:endParaRPr lang="th-TH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DD804-680A-4590-9F17-6F2D7CF152AA}"/>
              </a:ext>
            </a:extLst>
          </p:cNvPr>
          <p:cNvSpPr txBox="1"/>
          <p:nvPr/>
        </p:nvSpPr>
        <p:spPr>
          <a:xfrm>
            <a:off x="1104900" y="1472557"/>
            <a:ext cx="567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ผลลัพธ์ของโปรแกรม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สังเกตที่หลอดไฟสถานะ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วงกลมสีแดง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683738-2513-4E9B-9168-02B399A790DC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79" b="83998" l="3646" r="96250">
                        <a14:foregroundMark x1="49063" y1="82063" x2="49063" y2="82063"/>
                        <a14:foregroundMark x1="45104" y1="82063" x2="45104" y2="82063"/>
                        <a14:foregroundMark x1="33854" y1="81653" x2="33854" y2="81653"/>
                        <a14:foregroundMark x1="30208" y1="82298" x2="30208" y2="82298"/>
                        <a14:foregroundMark x1="80208" y1="52052" x2="83646" y2="59672"/>
                        <a14:foregroundMark x1="72396" y1="81125" x2="54896" y2="81536"/>
                        <a14:foregroundMark x1="33646" y1="83118" x2="30938" y2="83118"/>
                        <a14:foregroundMark x1="33542" y1="83470" x2="33542" y2="83470"/>
                        <a14:backgroundMark x1="90938" y1="83118" x2="52500" y2="83353"/>
                        <a14:backgroundMark x1="89063" y1="11372" x2="89063" y2="11372"/>
                        <a14:backgroundMark x1="85521" y1="11254" x2="85521" y2="11254"/>
                      </a14:backgroundRemoval>
                    </a14:imgEffect>
                  </a14:imgLayer>
                </a14:imgProps>
              </a:ext>
            </a:extLst>
          </a:blip>
          <a:srcRect l="3730" t="7877" r="4485" b="15500"/>
          <a:stretch/>
        </p:blipFill>
        <p:spPr bwMode="auto">
          <a:xfrm rot="16200000">
            <a:off x="4701075" y="1215756"/>
            <a:ext cx="4059853" cy="6022748"/>
          </a:xfrm>
          <a:prstGeom prst="rect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B0BFD1C-4C2D-4479-98B7-5B25FA217D73}"/>
              </a:ext>
            </a:extLst>
          </p:cNvPr>
          <p:cNvSpPr/>
          <p:nvPr/>
        </p:nvSpPr>
        <p:spPr>
          <a:xfrm>
            <a:off x="4317538" y="2540471"/>
            <a:ext cx="222250" cy="222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7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12" grpId="0" animBg="1"/>
      <p:bldP spid="12" grpId="1" animBg="1"/>
      <p:bldP spid="14" grpId="0" animBg="1"/>
      <p:bldP spid="14" grpId="1" animBg="1"/>
      <p:bldP spid="15" grpId="0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ถีงแม้ว่าจะใช้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ESP8266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แต่ยังคงสามารถใช้โปรแกรม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Arduino IDE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เขียนโปรแกรมและอัปโหลดลงบอร์ดได้ เพียงแค่ต้องทำการติดตั้ง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Driver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ของบอร์ด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เพิ่มเติมเท่านั้น และฟังก์ชันที่เป็นมาตรฐานหรือเปรียบเสมือนข้อกำหนดให้กับ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Arduino IDE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ที่จำเป็นต้องมีในการเขียนโปรแกรมแต่ละครั้ง และคำสั่งไม่ว่าจะเป็น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pinMode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digitalWrite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delay();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ใช้งานในฟังก์ชันไหนก็ได้ขึ้นอยู่กับความต้องการของงานและการออกแบบโปรแกรมของผู้เขียนโปรแกรม</a:t>
            </a: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46C19-D63D-4EAD-84DE-34EF9DD892BE}"/>
              </a:ext>
            </a:extLst>
          </p:cNvPr>
          <p:cNvSpPr/>
          <p:nvPr/>
        </p:nvSpPr>
        <p:spPr>
          <a:xfrm>
            <a:off x="970120" y="1504434"/>
            <a:ext cx="7830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ข้อดีของ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esp8266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ที่เหนือกว่าบอร์ดไมโครคอนโทรลเลอร์ทั่วๆ ไป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9FA91C-DB54-4752-899D-65C032D1BC57}"/>
              </a:ext>
            </a:extLst>
          </p:cNvPr>
          <p:cNvSpPr/>
          <p:nvPr/>
        </p:nvSpPr>
        <p:spPr>
          <a:xfrm>
            <a:off x="1823608" y="2730865"/>
            <a:ext cx="2125903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(........) เชื่อมต่อ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</a:t>
            </a:r>
            <a:endParaRPr lang="en-US" sz="16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1" name="Picture 10" descr="à¸à¸¥à¸à¸²à¸£à¸à¹à¸à¸«à¸²à¸£à¸¹à¸à¸ à¸²à¸à¸ªà¸³à¸«à¸£à¸±à¸ wifi png">
            <a:extLst>
              <a:ext uri="{FF2B5EF4-FFF2-40B4-BE49-F238E27FC236}">
                <a16:creationId xmlns:a16="http://schemas.microsoft.com/office/drawing/2014/main" id="{0C3569E9-41A7-4C1D-BEDD-E7D9C2AFB67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296" y="2511817"/>
            <a:ext cx="1286944" cy="92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1CA1D5-6D43-4DE4-8048-8CB72BE86445}"/>
              </a:ext>
            </a:extLst>
          </p:cNvPr>
          <p:cNvSpPr/>
          <p:nvPr/>
        </p:nvSpPr>
        <p:spPr>
          <a:xfrm>
            <a:off x="1823608" y="4156546"/>
            <a:ext cx="439272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(…….) มีขาใช้งาน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I/O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ในตัวไมโครคอนโทรลเลอร์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9" name="Picture 18" descr="à¸à¸¥à¸à¸²à¸£à¸à¹à¸à¸«à¸²à¸£à¸¹à¸à¸ à¸²à¸à¸ªà¸³à¸«à¸£à¸±à¸ nodemcu png">
            <a:extLst>
              <a:ext uri="{FF2B5EF4-FFF2-40B4-BE49-F238E27FC236}">
                <a16:creationId xmlns:a16="http://schemas.microsoft.com/office/drawing/2014/main" id="{D295B443-F9BD-441C-8323-E55C7C88AD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94" y="3858761"/>
            <a:ext cx="2222200" cy="1192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84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46C19-D63D-4EAD-84DE-34EF9DD892BE}"/>
              </a:ext>
            </a:extLst>
          </p:cNvPr>
          <p:cNvSpPr/>
          <p:nvPr/>
        </p:nvSpPr>
        <p:spPr>
          <a:xfrm>
            <a:off x="970120" y="1504434"/>
            <a:ext cx="56428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ข้อใดคือ ขาใช้งาน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Analog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esp8266</a:t>
            </a:r>
          </a:p>
        </p:txBody>
      </p:sp>
      <p:pic>
        <p:nvPicPr>
          <p:cNvPr id="43" name="Picture 42" descr="à¸à¸¥à¸à¸²à¸£à¸à¹à¸à¸«à¸²à¸£à¸¹à¸à¸ à¸²à¸à¸ªà¸³à¸«à¸£à¸±à¸ nodemcu i/o png">
            <a:extLst>
              <a:ext uri="{FF2B5EF4-FFF2-40B4-BE49-F238E27FC236}">
                <a16:creationId xmlns:a16="http://schemas.microsoft.com/office/drawing/2014/main" id="{D4D8F5D5-F2BC-4B9A-B9B3-2CF7C977E26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0" r="23032"/>
          <a:stretch/>
        </p:blipFill>
        <p:spPr bwMode="auto">
          <a:xfrm>
            <a:off x="5041365" y="2778608"/>
            <a:ext cx="2541069" cy="32919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0056A7F-C7C7-4D08-964B-4678993976C0}"/>
              </a:ext>
            </a:extLst>
          </p:cNvPr>
          <p:cNvSpPr/>
          <p:nvPr/>
        </p:nvSpPr>
        <p:spPr>
          <a:xfrm>
            <a:off x="4860521" y="318955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D190B1-E29F-4D28-A8A5-7D865DAFE3E5}"/>
              </a:ext>
            </a:extLst>
          </p:cNvPr>
          <p:cNvSpPr/>
          <p:nvPr/>
        </p:nvSpPr>
        <p:spPr>
          <a:xfrm>
            <a:off x="4860521" y="336235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764021-04A9-444D-BE80-33EDE7372846}"/>
              </a:ext>
            </a:extLst>
          </p:cNvPr>
          <p:cNvSpPr/>
          <p:nvPr/>
        </p:nvSpPr>
        <p:spPr>
          <a:xfrm>
            <a:off x="4860521" y="351515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7982F5-88B5-4C72-B375-E19B4BE04FE9}"/>
              </a:ext>
            </a:extLst>
          </p:cNvPr>
          <p:cNvSpPr/>
          <p:nvPr/>
        </p:nvSpPr>
        <p:spPr>
          <a:xfrm>
            <a:off x="4861025" y="367949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9B7E04-F5D0-43AF-9909-E2D061B23456}"/>
              </a:ext>
            </a:extLst>
          </p:cNvPr>
          <p:cNvSpPr/>
          <p:nvPr/>
        </p:nvSpPr>
        <p:spPr>
          <a:xfrm>
            <a:off x="4861025" y="384467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AAC7CFD-908D-46E5-BF75-2026587DD9C4}"/>
              </a:ext>
            </a:extLst>
          </p:cNvPr>
          <p:cNvSpPr/>
          <p:nvPr/>
        </p:nvSpPr>
        <p:spPr>
          <a:xfrm>
            <a:off x="4861025" y="400508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015683-C20B-4377-9F0C-07EC38CF69AC}"/>
              </a:ext>
            </a:extLst>
          </p:cNvPr>
          <p:cNvSpPr/>
          <p:nvPr/>
        </p:nvSpPr>
        <p:spPr>
          <a:xfrm>
            <a:off x="4860521" y="4164901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DF2117-C6C2-46C0-9660-D45043CACE19}"/>
              </a:ext>
            </a:extLst>
          </p:cNvPr>
          <p:cNvSpPr/>
          <p:nvPr/>
        </p:nvSpPr>
        <p:spPr>
          <a:xfrm>
            <a:off x="4860521" y="4330081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EF1FA3A-A0ED-4667-860C-B9D1D9E28C85}"/>
              </a:ext>
            </a:extLst>
          </p:cNvPr>
          <p:cNvSpPr/>
          <p:nvPr/>
        </p:nvSpPr>
        <p:spPr>
          <a:xfrm>
            <a:off x="4860521" y="4490496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5C64FA-61D3-4F35-84AC-9A46AF5FF920}"/>
              </a:ext>
            </a:extLst>
          </p:cNvPr>
          <p:cNvSpPr/>
          <p:nvPr/>
        </p:nvSpPr>
        <p:spPr>
          <a:xfrm>
            <a:off x="4860017" y="466080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A1287D-0013-4645-9EA8-7F209DF17338}"/>
              </a:ext>
            </a:extLst>
          </p:cNvPr>
          <p:cNvSpPr/>
          <p:nvPr/>
        </p:nvSpPr>
        <p:spPr>
          <a:xfrm>
            <a:off x="4860017" y="483360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51116F-CE72-4F94-A51B-CF883DA3F43C}"/>
              </a:ext>
            </a:extLst>
          </p:cNvPr>
          <p:cNvSpPr/>
          <p:nvPr/>
        </p:nvSpPr>
        <p:spPr>
          <a:xfrm>
            <a:off x="4860017" y="498639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8DE68A-7BD3-4FF4-A244-371E6E214454}"/>
              </a:ext>
            </a:extLst>
          </p:cNvPr>
          <p:cNvSpPr/>
          <p:nvPr/>
        </p:nvSpPr>
        <p:spPr>
          <a:xfrm>
            <a:off x="4860521" y="515073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FE03BF-98B7-44CF-AF2F-1390368F696C}"/>
              </a:ext>
            </a:extLst>
          </p:cNvPr>
          <p:cNvSpPr/>
          <p:nvPr/>
        </p:nvSpPr>
        <p:spPr>
          <a:xfrm>
            <a:off x="4860521" y="531591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3F65D72-E2DB-4208-B3E4-3268C7A2CE0E}"/>
              </a:ext>
            </a:extLst>
          </p:cNvPr>
          <p:cNvSpPr/>
          <p:nvPr/>
        </p:nvSpPr>
        <p:spPr>
          <a:xfrm>
            <a:off x="4860521" y="547633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2B711A-2AB1-41E7-8832-0D31A5B97C7C}"/>
              </a:ext>
            </a:extLst>
          </p:cNvPr>
          <p:cNvSpPr/>
          <p:nvPr/>
        </p:nvSpPr>
        <p:spPr>
          <a:xfrm>
            <a:off x="7628154" y="318955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E26E95-9295-4B3C-94FC-049DC044CDC8}"/>
              </a:ext>
            </a:extLst>
          </p:cNvPr>
          <p:cNvSpPr/>
          <p:nvPr/>
        </p:nvSpPr>
        <p:spPr>
          <a:xfrm>
            <a:off x="7628154" y="336235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817A282-1423-4549-A47E-5799EA7F5C33}"/>
              </a:ext>
            </a:extLst>
          </p:cNvPr>
          <p:cNvSpPr/>
          <p:nvPr/>
        </p:nvSpPr>
        <p:spPr>
          <a:xfrm>
            <a:off x="7628154" y="351515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155B8F-8952-41F1-AEE0-7B7DBA80ED76}"/>
              </a:ext>
            </a:extLst>
          </p:cNvPr>
          <p:cNvSpPr/>
          <p:nvPr/>
        </p:nvSpPr>
        <p:spPr>
          <a:xfrm>
            <a:off x="7628658" y="367949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C2E3BD-CB89-4841-AC21-49138A332061}"/>
              </a:ext>
            </a:extLst>
          </p:cNvPr>
          <p:cNvSpPr/>
          <p:nvPr/>
        </p:nvSpPr>
        <p:spPr>
          <a:xfrm>
            <a:off x="7628658" y="384467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A4369C-EDF7-48D0-B971-9A2042AB9497}"/>
              </a:ext>
            </a:extLst>
          </p:cNvPr>
          <p:cNvSpPr/>
          <p:nvPr/>
        </p:nvSpPr>
        <p:spPr>
          <a:xfrm>
            <a:off x="7628658" y="400508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D2186B-8701-45BF-83D8-397E6886244E}"/>
              </a:ext>
            </a:extLst>
          </p:cNvPr>
          <p:cNvSpPr/>
          <p:nvPr/>
        </p:nvSpPr>
        <p:spPr>
          <a:xfrm>
            <a:off x="7628154" y="4164901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98119E-E3E8-447C-B9B3-E6F5C039BA47}"/>
              </a:ext>
            </a:extLst>
          </p:cNvPr>
          <p:cNvSpPr/>
          <p:nvPr/>
        </p:nvSpPr>
        <p:spPr>
          <a:xfrm>
            <a:off x="7628154" y="4330081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BD0112E-80FC-45B2-8118-0EB366B1DDAC}"/>
              </a:ext>
            </a:extLst>
          </p:cNvPr>
          <p:cNvSpPr/>
          <p:nvPr/>
        </p:nvSpPr>
        <p:spPr>
          <a:xfrm>
            <a:off x="7628154" y="4490496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FAE507-8C9E-4665-B1E0-7CF1E02BDA3B}"/>
              </a:ext>
            </a:extLst>
          </p:cNvPr>
          <p:cNvSpPr/>
          <p:nvPr/>
        </p:nvSpPr>
        <p:spPr>
          <a:xfrm>
            <a:off x="7627650" y="466080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95F50E6-C5D7-44FC-A66E-A059D5F6B592}"/>
              </a:ext>
            </a:extLst>
          </p:cNvPr>
          <p:cNvSpPr/>
          <p:nvPr/>
        </p:nvSpPr>
        <p:spPr>
          <a:xfrm>
            <a:off x="7627650" y="483360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EABF9E7-787C-4D0A-AFE0-19BD66091F08}"/>
              </a:ext>
            </a:extLst>
          </p:cNvPr>
          <p:cNvSpPr/>
          <p:nvPr/>
        </p:nvSpPr>
        <p:spPr>
          <a:xfrm>
            <a:off x="7627650" y="498639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19961D6-0513-47E7-85C2-729DEE3982E9}"/>
              </a:ext>
            </a:extLst>
          </p:cNvPr>
          <p:cNvSpPr/>
          <p:nvPr/>
        </p:nvSpPr>
        <p:spPr>
          <a:xfrm>
            <a:off x="7628154" y="515073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71597A-4534-4A62-BB15-8908ECDA1F67}"/>
              </a:ext>
            </a:extLst>
          </p:cNvPr>
          <p:cNvSpPr/>
          <p:nvPr/>
        </p:nvSpPr>
        <p:spPr>
          <a:xfrm>
            <a:off x="7628154" y="531591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DB762B-86E4-4A48-8D4E-806DF7B928CC}"/>
              </a:ext>
            </a:extLst>
          </p:cNvPr>
          <p:cNvSpPr/>
          <p:nvPr/>
        </p:nvSpPr>
        <p:spPr>
          <a:xfrm>
            <a:off x="7628154" y="547633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46C19-D63D-4EAD-84DE-34EF9DD892BE}"/>
              </a:ext>
            </a:extLst>
          </p:cNvPr>
          <p:cNvSpPr/>
          <p:nvPr/>
        </p:nvSpPr>
        <p:spPr>
          <a:xfrm>
            <a:off x="970120" y="1504434"/>
            <a:ext cx="9979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ให้เขียนคำสั่งควบคุมไฟแสดงสถานะบนบอร์ด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ให้ติดและดับสลับกัน หน่วงเวลา 0.5 วินาที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B0E557-0357-4533-92A6-AC9EA378C29D}"/>
              </a:ext>
            </a:extLst>
          </p:cNvPr>
          <p:cNvSpPr/>
          <p:nvPr/>
        </p:nvSpPr>
        <p:spPr>
          <a:xfrm>
            <a:off x="1346200" y="2027654"/>
            <a:ext cx="1233226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ผังความคิด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BAEDAD-9931-436E-9C00-503BBF470640}"/>
              </a:ext>
            </a:extLst>
          </p:cNvPr>
          <p:cNvGrpSpPr/>
          <p:nvPr/>
        </p:nvGrpSpPr>
        <p:grpSpPr>
          <a:xfrm>
            <a:off x="4538150" y="2358926"/>
            <a:ext cx="2784825" cy="4422874"/>
            <a:chOff x="4538150" y="2358926"/>
            <a:chExt cx="2784825" cy="442287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9B21368-3D9C-44A2-BD74-7691EDB4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8150" y="2358926"/>
              <a:ext cx="2784825" cy="442287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0820563-937F-431A-B3D4-6A056948E17C}"/>
                </a:ext>
              </a:extLst>
            </p:cNvPr>
            <p:cNvSpPr/>
            <p:nvPr/>
          </p:nvSpPr>
          <p:spPr>
            <a:xfrm>
              <a:off x="5359400" y="3797300"/>
              <a:ext cx="1580106" cy="241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19DF64-32B4-4E7A-9D5A-516893AB2E41}"/>
                </a:ext>
              </a:extLst>
            </p:cNvPr>
            <p:cNvSpPr/>
            <p:nvPr/>
          </p:nvSpPr>
          <p:spPr>
            <a:xfrm>
              <a:off x="5334000" y="5334000"/>
              <a:ext cx="1580106" cy="241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3B4FB5A-7C41-4828-AB78-F708F60840B1}"/>
                </a:ext>
              </a:extLst>
            </p:cNvPr>
            <p:cNvSpPr/>
            <p:nvPr/>
          </p:nvSpPr>
          <p:spPr>
            <a:xfrm>
              <a:off x="5334000" y="6184899"/>
              <a:ext cx="1605506" cy="2451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46C19-D63D-4EAD-84DE-34EF9DD892BE}"/>
              </a:ext>
            </a:extLst>
          </p:cNvPr>
          <p:cNvSpPr/>
          <p:nvPr/>
        </p:nvSpPr>
        <p:spPr>
          <a:xfrm>
            <a:off x="970120" y="1504434"/>
            <a:ext cx="7830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ข้อดีของ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esp8266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ที่เหนือกว่าบอร์ดไมโครคอนโทรลเลอร์ทั่วๆ ไป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88A290-EA67-4020-9F23-61653525F4B9}"/>
              </a:ext>
            </a:extLst>
          </p:cNvPr>
          <p:cNvSpPr/>
          <p:nvPr/>
        </p:nvSpPr>
        <p:spPr>
          <a:xfrm>
            <a:off x="1823608" y="2730865"/>
            <a:ext cx="2125903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(........) เชื่อมต่อ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</a:t>
            </a:r>
            <a:endParaRPr lang="en-US" sz="16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7" name="Picture 16" descr="à¸à¸¥à¸à¸²à¸£à¸à¹à¸à¸«à¸²à¸£à¸¹à¸à¸ à¸²à¸à¸ªà¸³à¸«à¸£à¸±à¸ wifi png">
            <a:extLst>
              <a:ext uri="{FF2B5EF4-FFF2-40B4-BE49-F238E27FC236}">
                <a16:creationId xmlns:a16="http://schemas.microsoft.com/office/drawing/2014/main" id="{D21B9478-AD3B-4B93-834F-76A3647EE5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296" y="2511817"/>
            <a:ext cx="1286944" cy="92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07386B-C40B-4009-9610-7EA1095755D9}"/>
              </a:ext>
            </a:extLst>
          </p:cNvPr>
          <p:cNvSpPr/>
          <p:nvPr/>
        </p:nvSpPr>
        <p:spPr>
          <a:xfrm>
            <a:off x="1823608" y="4156546"/>
            <a:ext cx="439272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(…….) มีขาใช้งาน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I/O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ในตัวไมโครคอนโทรลเลอร์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9" name="Picture 18" descr="à¸à¸¥à¸à¸²à¸£à¸à¹à¸à¸«à¸²à¸£à¸¹à¸à¸ à¸²à¸à¸ªà¸³à¸«à¸£à¸±à¸ nodemcu png">
            <a:extLst>
              <a:ext uri="{FF2B5EF4-FFF2-40B4-BE49-F238E27FC236}">
                <a16:creationId xmlns:a16="http://schemas.microsoft.com/office/drawing/2014/main" id="{FEDA7781-2B16-4428-A240-3DF9A1B6C5C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94" y="3858761"/>
            <a:ext cx="2222200" cy="119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à¸à¸¥à¸à¸²à¸£à¸à¹à¸à¸«à¸²à¸£à¸¹à¸à¸ à¸²à¸à¸ªà¸³à¸«à¸£à¸±à¸ à¹à¸à¸£à¸·à¹à¸­à¸à¸«à¸¡à¸²à¸¢à¸à¸¹à¸ png">
            <a:extLst>
              <a:ext uri="{FF2B5EF4-FFF2-40B4-BE49-F238E27FC236}">
                <a16:creationId xmlns:a16="http://schemas.microsoft.com/office/drawing/2014/main" id="{C581C44D-D887-46F5-8770-6404AF61027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72" y="2537569"/>
            <a:ext cx="506528" cy="506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26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46C19-D63D-4EAD-84DE-34EF9DD892BE}"/>
              </a:ext>
            </a:extLst>
          </p:cNvPr>
          <p:cNvSpPr/>
          <p:nvPr/>
        </p:nvSpPr>
        <p:spPr>
          <a:xfrm>
            <a:off x="970120" y="1504434"/>
            <a:ext cx="56428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ข้อใดคือ ขาใช้งาน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Analog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esp8266</a:t>
            </a:r>
          </a:p>
        </p:txBody>
      </p:sp>
      <p:pic>
        <p:nvPicPr>
          <p:cNvPr id="43" name="Picture 42" descr="à¸à¸¥à¸à¸²à¸£à¸à¹à¸à¸«à¸²à¸£à¸¹à¸à¸ à¸²à¸à¸ªà¸³à¸«à¸£à¸±à¸ nodemcu i/o png">
            <a:extLst>
              <a:ext uri="{FF2B5EF4-FFF2-40B4-BE49-F238E27FC236}">
                <a16:creationId xmlns:a16="http://schemas.microsoft.com/office/drawing/2014/main" id="{D4D8F5D5-F2BC-4B9A-B9B3-2CF7C977E26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0" r="23032"/>
          <a:stretch/>
        </p:blipFill>
        <p:spPr bwMode="auto">
          <a:xfrm>
            <a:off x="5041365" y="2778608"/>
            <a:ext cx="2541069" cy="32919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0056A7F-C7C7-4D08-964B-4678993976C0}"/>
              </a:ext>
            </a:extLst>
          </p:cNvPr>
          <p:cNvSpPr/>
          <p:nvPr/>
        </p:nvSpPr>
        <p:spPr>
          <a:xfrm>
            <a:off x="4860521" y="318955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D190B1-E29F-4D28-A8A5-7D865DAFE3E5}"/>
              </a:ext>
            </a:extLst>
          </p:cNvPr>
          <p:cNvSpPr/>
          <p:nvPr/>
        </p:nvSpPr>
        <p:spPr>
          <a:xfrm>
            <a:off x="4860521" y="336235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764021-04A9-444D-BE80-33EDE7372846}"/>
              </a:ext>
            </a:extLst>
          </p:cNvPr>
          <p:cNvSpPr/>
          <p:nvPr/>
        </p:nvSpPr>
        <p:spPr>
          <a:xfrm>
            <a:off x="4860521" y="351515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7982F5-88B5-4C72-B375-E19B4BE04FE9}"/>
              </a:ext>
            </a:extLst>
          </p:cNvPr>
          <p:cNvSpPr/>
          <p:nvPr/>
        </p:nvSpPr>
        <p:spPr>
          <a:xfrm>
            <a:off x="4861025" y="367949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9B7E04-F5D0-43AF-9909-E2D061B23456}"/>
              </a:ext>
            </a:extLst>
          </p:cNvPr>
          <p:cNvSpPr/>
          <p:nvPr/>
        </p:nvSpPr>
        <p:spPr>
          <a:xfrm>
            <a:off x="4861025" y="384467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AAC7CFD-908D-46E5-BF75-2026587DD9C4}"/>
              </a:ext>
            </a:extLst>
          </p:cNvPr>
          <p:cNvSpPr/>
          <p:nvPr/>
        </p:nvSpPr>
        <p:spPr>
          <a:xfrm>
            <a:off x="4861025" y="400508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015683-C20B-4377-9F0C-07EC38CF69AC}"/>
              </a:ext>
            </a:extLst>
          </p:cNvPr>
          <p:cNvSpPr/>
          <p:nvPr/>
        </p:nvSpPr>
        <p:spPr>
          <a:xfrm>
            <a:off x="4860521" y="4164901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DF2117-C6C2-46C0-9660-D45043CACE19}"/>
              </a:ext>
            </a:extLst>
          </p:cNvPr>
          <p:cNvSpPr/>
          <p:nvPr/>
        </p:nvSpPr>
        <p:spPr>
          <a:xfrm>
            <a:off x="4860521" y="4330081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EF1FA3A-A0ED-4667-860C-B9D1D9E28C85}"/>
              </a:ext>
            </a:extLst>
          </p:cNvPr>
          <p:cNvSpPr/>
          <p:nvPr/>
        </p:nvSpPr>
        <p:spPr>
          <a:xfrm>
            <a:off x="4860521" y="4490496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5C64FA-61D3-4F35-84AC-9A46AF5FF920}"/>
              </a:ext>
            </a:extLst>
          </p:cNvPr>
          <p:cNvSpPr/>
          <p:nvPr/>
        </p:nvSpPr>
        <p:spPr>
          <a:xfrm>
            <a:off x="4860017" y="466080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A1287D-0013-4645-9EA8-7F209DF17338}"/>
              </a:ext>
            </a:extLst>
          </p:cNvPr>
          <p:cNvSpPr/>
          <p:nvPr/>
        </p:nvSpPr>
        <p:spPr>
          <a:xfrm>
            <a:off x="4860017" y="483360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51116F-CE72-4F94-A51B-CF883DA3F43C}"/>
              </a:ext>
            </a:extLst>
          </p:cNvPr>
          <p:cNvSpPr/>
          <p:nvPr/>
        </p:nvSpPr>
        <p:spPr>
          <a:xfrm>
            <a:off x="4860017" y="498639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8DE68A-7BD3-4FF4-A244-371E6E214454}"/>
              </a:ext>
            </a:extLst>
          </p:cNvPr>
          <p:cNvSpPr/>
          <p:nvPr/>
        </p:nvSpPr>
        <p:spPr>
          <a:xfrm>
            <a:off x="4860521" y="515073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FE03BF-98B7-44CF-AF2F-1390368F696C}"/>
              </a:ext>
            </a:extLst>
          </p:cNvPr>
          <p:cNvSpPr/>
          <p:nvPr/>
        </p:nvSpPr>
        <p:spPr>
          <a:xfrm>
            <a:off x="4860521" y="531591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3F65D72-E2DB-4208-B3E4-3268C7A2CE0E}"/>
              </a:ext>
            </a:extLst>
          </p:cNvPr>
          <p:cNvSpPr/>
          <p:nvPr/>
        </p:nvSpPr>
        <p:spPr>
          <a:xfrm>
            <a:off x="4860521" y="547633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2B711A-2AB1-41E7-8832-0D31A5B97C7C}"/>
              </a:ext>
            </a:extLst>
          </p:cNvPr>
          <p:cNvSpPr/>
          <p:nvPr/>
        </p:nvSpPr>
        <p:spPr>
          <a:xfrm>
            <a:off x="7628154" y="318955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E26E95-9295-4B3C-94FC-049DC044CDC8}"/>
              </a:ext>
            </a:extLst>
          </p:cNvPr>
          <p:cNvSpPr/>
          <p:nvPr/>
        </p:nvSpPr>
        <p:spPr>
          <a:xfrm>
            <a:off x="7628154" y="336235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817A282-1423-4549-A47E-5799EA7F5C33}"/>
              </a:ext>
            </a:extLst>
          </p:cNvPr>
          <p:cNvSpPr/>
          <p:nvPr/>
        </p:nvSpPr>
        <p:spPr>
          <a:xfrm>
            <a:off x="7628154" y="351515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155B8F-8952-41F1-AEE0-7B7DBA80ED76}"/>
              </a:ext>
            </a:extLst>
          </p:cNvPr>
          <p:cNvSpPr/>
          <p:nvPr/>
        </p:nvSpPr>
        <p:spPr>
          <a:xfrm>
            <a:off x="7628658" y="367949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C2E3BD-CB89-4841-AC21-49138A332061}"/>
              </a:ext>
            </a:extLst>
          </p:cNvPr>
          <p:cNvSpPr/>
          <p:nvPr/>
        </p:nvSpPr>
        <p:spPr>
          <a:xfrm>
            <a:off x="7628658" y="384467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A4369C-EDF7-48D0-B971-9A2042AB9497}"/>
              </a:ext>
            </a:extLst>
          </p:cNvPr>
          <p:cNvSpPr/>
          <p:nvPr/>
        </p:nvSpPr>
        <p:spPr>
          <a:xfrm>
            <a:off x="7628658" y="400508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D2186B-8701-45BF-83D8-397E6886244E}"/>
              </a:ext>
            </a:extLst>
          </p:cNvPr>
          <p:cNvSpPr/>
          <p:nvPr/>
        </p:nvSpPr>
        <p:spPr>
          <a:xfrm>
            <a:off x="7628154" y="4164901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98119E-E3E8-447C-B9B3-E6F5C039BA47}"/>
              </a:ext>
            </a:extLst>
          </p:cNvPr>
          <p:cNvSpPr/>
          <p:nvPr/>
        </p:nvSpPr>
        <p:spPr>
          <a:xfrm>
            <a:off x="7628154" y="4330081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BD0112E-80FC-45B2-8118-0EB366B1DDAC}"/>
              </a:ext>
            </a:extLst>
          </p:cNvPr>
          <p:cNvSpPr/>
          <p:nvPr/>
        </p:nvSpPr>
        <p:spPr>
          <a:xfrm>
            <a:off x="7628154" y="4490496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FAE507-8C9E-4665-B1E0-7CF1E02BDA3B}"/>
              </a:ext>
            </a:extLst>
          </p:cNvPr>
          <p:cNvSpPr/>
          <p:nvPr/>
        </p:nvSpPr>
        <p:spPr>
          <a:xfrm>
            <a:off x="7627650" y="466080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95F50E6-C5D7-44FC-A66E-A059D5F6B592}"/>
              </a:ext>
            </a:extLst>
          </p:cNvPr>
          <p:cNvSpPr/>
          <p:nvPr/>
        </p:nvSpPr>
        <p:spPr>
          <a:xfrm>
            <a:off x="7627650" y="4833603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EABF9E7-787C-4D0A-AFE0-19BD66091F08}"/>
              </a:ext>
            </a:extLst>
          </p:cNvPr>
          <p:cNvSpPr/>
          <p:nvPr/>
        </p:nvSpPr>
        <p:spPr>
          <a:xfrm>
            <a:off x="7627650" y="4986398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19961D6-0513-47E7-85C2-729DEE3982E9}"/>
              </a:ext>
            </a:extLst>
          </p:cNvPr>
          <p:cNvSpPr/>
          <p:nvPr/>
        </p:nvSpPr>
        <p:spPr>
          <a:xfrm>
            <a:off x="7628154" y="515073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71597A-4534-4A62-BB15-8908ECDA1F67}"/>
              </a:ext>
            </a:extLst>
          </p:cNvPr>
          <p:cNvSpPr/>
          <p:nvPr/>
        </p:nvSpPr>
        <p:spPr>
          <a:xfrm>
            <a:off x="7628154" y="5315917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DB762B-86E4-4A48-8D4E-806DF7B928CC}"/>
              </a:ext>
            </a:extLst>
          </p:cNvPr>
          <p:cNvSpPr/>
          <p:nvPr/>
        </p:nvSpPr>
        <p:spPr>
          <a:xfrm>
            <a:off x="7628154" y="5476332"/>
            <a:ext cx="119380" cy="113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5" name="Picture 34" descr="à¸à¸¥à¸à¸²à¸£à¸à¹à¸à¸«à¸²à¸£à¸¹à¸à¸ à¸²à¸à¸ªà¸³à¸«à¸£à¸±à¸ à¹à¸à¸£à¸·à¹à¸­à¸à¸«à¸¡à¸²à¸¢à¸à¸¹à¸ png">
            <a:extLst>
              <a:ext uri="{FF2B5EF4-FFF2-40B4-BE49-F238E27FC236}">
                <a16:creationId xmlns:a16="http://schemas.microsoft.com/office/drawing/2014/main" id="{9E483E8B-DF11-4268-B74C-7265E360380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537" y="3058594"/>
            <a:ext cx="239828" cy="239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24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46C19-D63D-4EAD-84DE-34EF9DD892BE}"/>
              </a:ext>
            </a:extLst>
          </p:cNvPr>
          <p:cNvSpPr/>
          <p:nvPr/>
        </p:nvSpPr>
        <p:spPr>
          <a:xfrm>
            <a:off x="970120" y="1504434"/>
            <a:ext cx="9979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ให้เขียนคำสั่งควบคุมไฟแสดงสถานะบนบอร์ด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ให้ติดและดับสลับกัน หน่วงเวลา 0.5 วินาที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B0E557-0357-4533-92A6-AC9EA378C29D}"/>
              </a:ext>
            </a:extLst>
          </p:cNvPr>
          <p:cNvSpPr/>
          <p:nvPr/>
        </p:nvSpPr>
        <p:spPr>
          <a:xfrm>
            <a:off x="1346200" y="2027654"/>
            <a:ext cx="1233226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ผังความคิด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9B21368-3D9C-44A2-BD74-7691EDB4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150" y="2358926"/>
            <a:ext cx="2784825" cy="44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B0E557-0357-4533-92A6-AC9EA378C29D}"/>
              </a:ext>
            </a:extLst>
          </p:cNvPr>
          <p:cNvSpPr/>
          <p:nvPr/>
        </p:nvSpPr>
        <p:spPr>
          <a:xfrm>
            <a:off x="1247356" y="1507374"/>
            <a:ext cx="1233226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</a:t>
            </a:r>
            <a:endParaRPr lang="en-US" sz="2400" b="1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76660-6A30-43CA-8695-0347ED0751F4}"/>
              </a:ext>
            </a:extLst>
          </p:cNvPr>
          <p:cNvPicPr/>
          <p:nvPr/>
        </p:nvPicPr>
        <p:blipFill rotWithShape="1">
          <a:blip r:embed="rId3"/>
          <a:srcRect b="45990"/>
          <a:stretch/>
        </p:blipFill>
        <p:spPr>
          <a:xfrm>
            <a:off x="2095737" y="2256818"/>
            <a:ext cx="8000526" cy="39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 </a:t>
            </a:r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109696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 </a:t>
            </a:r>
            <a:r>
              <a:rPr lang="th-TH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 แพลตฟอร์มหนึ่งที่ใช้ช่วยในการสร้างโปรเจค </a:t>
            </a: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Internet of Things (IoT) </a:t>
            </a:r>
            <a:r>
              <a:rPr lang="th-TH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ที่ประกอบด้วย </a:t>
            </a: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Kit (</a:t>
            </a:r>
            <a:r>
              <a:rPr lang="th-TH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ตัวบอร์ด) และ </a:t>
            </a: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Firmware (Software </a:t>
            </a:r>
            <a:r>
              <a:rPr lang="th-TH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บนบอร์ด) ที่เป็น </a:t>
            </a: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open source </a:t>
            </a:r>
            <a:r>
              <a:rPr lang="th-TH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และถูกพัฒนาจนสามารถเขียนโปรแกรมด้วย </a:t>
            </a: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Arduino IDE </a:t>
            </a:r>
            <a:r>
              <a:rPr lang="th-TH" sz="24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endParaRPr lang="th-TH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 descr="à¸à¸¥à¸à¸²à¸£à¸à¹à¸à¸«à¸²à¸£à¸¹à¸à¸ à¸²à¸à¸ªà¸³à¸«à¸£à¸±à¸ nodeMCU">
            <a:extLst>
              <a:ext uri="{FF2B5EF4-FFF2-40B4-BE49-F238E27FC236}">
                <a16:creationId xmlns:a16="http://schemas.microsoft.com/office/drawing/2014/main" id="{B6846358-2F72-4CB2-ADD5-C8339760D7CB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0" r="100000">
                        <a14:foregroundMark x1="37207" y1="46582" x2="37207" y2="46582"/>
                        <a14:foregroundMark x1="39258" y1="47070" x2="39258" y2="47070"/>
                        <a14:foregroundMark x1="39564" y1="66667" x2="39564" y2="66667"/>
                        <a14:foregroundMark x1="42368" y1="68847" x2="42368" y2="68847"/>
                        <a14:foregroundMark x1="49221" y1="71651" x2="49221" y2="71651"/>
                        <a14:backgroundMark x1="5859" y1="41699" x2="5859" y2="41699"/>
                        <a14:backgroundMark x1="30176" y1="21973" x2="30176" y2="21973"/>
                        <a14:backgroundMark x1="70117" y1="72266" x2="70117" y2="72266"/>
                        <a14:backgroundMark x1="93066" y1="50098" x2="93066" y2="50098"/>
                        <a14:backgroundMark x1="31641" y1="21777" x2="31641" y2="21777"/>
                        <a14:backgroundMark x1="40137" y1="64551" x2="40137" y2="64551"/>
                        <a14:backgroundMark x1="43359" y1="66016" x2="43359" y2="66016"/>
                        <a14:backgroundMark x1="49707" y1="69238" x2="49707" y2="69238"/>
                        <a14:backgroundMark x1="53027" y1="70801" x2="53027" y2="7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93" y="2974242"/>
            <a:ext cx="3202406" cy="320240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1551A-261D-457C-97F8-970140D87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447" y="2697162"/>
            <a:ext cx="4243135" cy="40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จบหัวเรื่องที่ 1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รุ่นต่าง ๆ</a:t>
            </a:r>
            <a:endParaRPr lang="th-TH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1171AB-0657-4FCB-B8B8-F84FAF4F3ECB}"/>
              </a:ext>
            </a:extLst>
          </p:cNvPr>
          <p:cNvSpPr/>
          <p:nvPr/>
        </p:nvSpPr>
        <p:spPr>
          <a:xfrm>
            <a:off x="1104900" y="1475538"/>
            <a:ext cx="3120509" cy="568837"/>
          </a:xfrm>
          <a:prstGeom prst="rect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รุ่น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ESP-01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ถึง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ESP-12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7" name="Picture 2" descr="à¸à¸¥à¸à¸²à¸£à¸à¹à¸à¸«à¸²à¸£à¸¹à¸à¸ à¸²à¸à¸ªà¸³à¸«à¸£à¸±à¸ esp-01">
            <a:extLst>
              <a:ext uri="{FF2B5EF4-FFF2-40B4-BE49-F238E27FC236}">
                <a16:creationId xmlns:a16="http://schemas.microsoft.com/office/drawing/2014/main" id="{0C5EBEB3-0609-4C9D-B564-BE5349AF3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200" y1="68196" x2="34200" y2="68196"/>
                        <a14:foregroundMark x1="34900" y1="74312" x2="34900" y2="74312"/>
                        <a14:foregroundMark x1="17900" y1="63303" x2="17900" y2="63303"/>
                        <a14:foregroundMark x1="82100" y1="18654" x2="82100" y2="18654"/>
                        <a14:foregroundMark x1="39900" y1="21254" x2="39900" y2="21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88" t="18354" r="18026" b="21810"/>
          <a:stretch/>
        </p:blipFill>
        <p:spPr bwMode="auto">
          <a:xfrm>
            <a:off x="1104900" y="2482951"/>
            <a:ext cx="928746" cy="5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à¸à¸¥à¸à¸²à¸£à¸à¹à¸à¸«à¸²à¸£à¸¹à¸à¸ à¸²à¸à¸ªà¸³à¸«à¸£à¸±à¸ esp-02">
            <a:extLst>
              <a:ext uri="{FF2B5EF4-FFF2-40B4-BE49-F238E27FC236}">
                <a16:creationId xmlns:a16="http://schemas.microsoft.com/office/drawing/2014/main" id="{CFB1D7E9-7BA7-4400-B3D0-1E6E03C35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21235" r="15596" b="21975"/>
          <a:stretch/>
        </p:blipFill>
        <p:spPr bwMode="auto">
          <a:xfrm>
            <a:off x="1112039" y="3086398"/>
            <a:ext cx="914467" cy="83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0CD4CF4-8671-4D70-8F5C-92E0D5880FA1}"/>
              </a:ext>
            </a:extLst>
          </p:cNvPr>
          <p:cNvSpPr/>
          <p:nvPr/>
        </p:nvSpPr>
        <p:spPr>
          <a:xfrm>
            <a:off x="2085251" y="2554715"/>
            <a:ext cx="1197389" cy="44787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ESP-01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E07C30-1AB8-4B99-90AE-B66C1B485C2C}"/>
              </a:ext>
            </a:extLst>
          </p:cNvPr>
          <p:cNvSpPr/>
          <p:nvPr/>
        </p:nvSpPr>
        <p:spPr>
          <a:xfrm>
            <a:off x="2068317" y="3314669"/>
            <a:ext cx="1197389" cy="44787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ESP-02</a:t>
            </a:r>
          </a:p>
        </p:txBody>
      </p:sp>
      <p:pic>
        <p:nvPicPr>
          <p:cNvPr id="41" name="Picture 6" descr="à¸à¸¥à¸à¸²à¸£à¸à¹à¸à¸«à¸²à¸£à¸¹à¸à¸ à¸²à¸à¸ªà¸³à¸«à¸£à¸±à¸ esp-03">
            <a:extLst>
              <a:ext uri="{FF2B5EF4-FFF2-40B4-BE49-F238E27FC236}">
                <a16:creationId xmlns:a16="http://schemas.microsoft.com/office/drawing/2014/main" id="{E80FD82A-98FB-4347-9A39-B3821ABFE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16790" r="17297" b="16445"/>
          <a:stretch/>
        </p:blipFill>
        <p:spPr bwMode="auto">
          <a:xfrm>
            <a:off x="1119179" y="3984022"/>
            <a:ext cx="914468" cy="68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B0FB71A-0269-4B59-AA88-4ED086A8A472}"/>
              </a:ext>
            </a:extLst>
          </p:cNvPr>
          <p:cNvSpPr/>
          <p:nvPr/>
        </p:nvSpPr>
        <p:spPr>
          <a:xfrm>
            <a:off x="2102185" y="4103515"/>
            <a:ext cx="1115531" cy="44787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ESP-03</a:t>
            </a:r>
          </a:p>
        </p:txBody>
      </p:sp>
      <p:pic>
        <p:nvPicPr>
          <p:cNvPr id="43" name="Picture 8" descr="à¸à¸¥à¸à¸²à¸£à¸à¹à¸à¸«à¸²à¸£à¸¹à¸à¸ à¸²à¸à¸ªà¸³à¸«à¸£à¸±à¸ esp-04">
            <a:extLst>
              <a:ext uri="{FF2B5EF4-FFF2-40B4-BE49-F238E27FC236}">
                <a16:creationId xmlns:a16="http://schemas.microsoft.com/office/drawing/2014/main" id="{2F7A31A8-A254-4078-A7B6-0580256ED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5" t="14790" r="24468" b="21852"/>
          <a:stretch/>
        </p:blipFill>
        <p:spPr bwMode="auto">
          <a:xfrm rot="5400000">
            <a:off x="1188128" y="4678030"/>
            <a:ext cx="786509" cy="89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C56E79-0763-4D3E-A704-6428D97C4EEC}"/>
              </a:ext>
            </a:extLst>
          </p:cNvPr>
          <p:cNvSpPr/>
          <p:nvPr/>
        </p:nvSpPr>
        <p:spPr>
          <a:xfrm>
            <a:off x="2109245" y="4839672"/>
            <a:ext cx="1115531" cy="44787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ESP-04</a:t>
            </a:r>
          </a:p>
        </p:txBody>
      </p:sp>
      <p:pic>
        <p:nvPicPr>
          <p:cNvPr id="45" name="Picture 10" descr="à¸à¸¥à¸à¸²à¸£à¸à¹à¸à¸«à¸²à¸£à¸¹à¸à¸ à¸²à¸à¸ªà¸³à¸«à¸£à¸±à¸ esp-05">
            <a:extLst>
              <a:ext uri="{FF2B5EF4-FFF2-40B4-BE49-F238E27FC236}">
                <a16:creationId xmlns:a16="http://schemas.microsoft.com/office/drawing/2014/main" id="{448AE819-6390-4EEF-B518-3A10CDB94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5" t="27819" r="23498" b="27737"/>
          <a:stretch/>
        </p:blipFill>
        <p:spPr bwMode="auto">
          <a:xfrm>
            <a:off x="3211509" y="2450251"/>
            <a:ext cx="780837" cy="79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A0E8728-4594-4E4D-AC72-B156978C78CF}"/>
              </a:ext>
            </a:extLst>
          </p:cNvPr>
          <p:cNvSpPr/>
          <p:nvPr/>
        </p:nvSpPr>
        <p:spPr>
          <a:xfrm>
            <a:off x="3868948" y="2625603"/>
            <a:ext cx="1197389" cy="44787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ESP-0</a:t>
            </a:r>
            <a:r>
              <a:rPr lang="th-TH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endParaRPr lang="en-US" sz="200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7" name="Picture 14" descr="à¸à¸¥à¸à¸²à¸£à¸à¹à¸à¸«à¸²à¸£à¸¹à¸à¸ à¸²à¸à¸ªà¸³à¸«à¸£à¸±à¸ esp8266 esp-06">
            <a:extLst>
              <a:ext uri="{FF2B5EF4-FFF2-40B4-BE49-F238E27FC236}">
                <a16:creationId xmlns:a16="http://schemas.microsoft.com/office/drawing/2014/main" id="{ECC032DE-FD02-4825-AA9B-D9C2F4AD9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33" t="15237" r="7741" b="21232"/>
          <a:stretch/>
        </p:blipFill>
        <p:spPr bwMode="auto">
          <a:xfrm rot="959389">
            <a:off x="3060231" y="3150152"/>
            <a:ext cx="1212234" cy="9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8998BEA-29B3-4C80-88DD-F8917D47F5CD}"/>
              </a:ext>
            </a:extLst>
          </p:cNvPr>
          <p:cNvSpPr/>
          <p:nvPr/>
        </p:nvSpPr>
        <p:spPr>
          <a:xfrm>
            <a:off x="3868947" y="3424187"/>
            <a:ext cx="1197389" cy="44787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ESP-06</a:t>
            </a:r>
          </a:p>
        </p:txBody>
      </p:sp>
      <p:pic>
        <p:nvPicPr>
          <p:cNvPr id="49" name="Picture 16" descr="à¸à¸¥à¸à¸²à¸£à¸à¹à¸à¸«à¸²à¸£à¸¹à¸à¸ à¸²à¸à¸ªà¸³à¸«à¸£à¸±à¸ esp8266 esp-07">
            <a:extLst>
              <a:ext uri="{FF2B5EF4-FFF2-40B4-BE49-F238E27FC236}">
                <a16:creationId xmlns:a16="http://schemas.microsoft.com/office/drawing/2014/main" id="{04EB3423-7B46-4122-B19E-22FAFD711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t="22529" r="25002" b="22140"/>
          <a:stretch/>
        </p:blipFill>
        <p:spPr bwMode="auto">
          <a:xfrm>
            <a:off x="3194575" y="4058793"/>
            <a:ext cx="890247" cy="64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2950995-9689-454A-9008-DAE3D1CD93B2}"/>
              </a:ext>
            </a:extLst>
          </p:cNvPr>
          <p:cNvSpPr/>
          <p:nvPr/>
        </p:nvSpPr>
        <p:spPr>
          <a:xfrm>
            <a:off x="3868946" y="4140918"/>
            <a:ext cx="1197389" cy="44787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ESP-07</a:t>
            </a:r>
          </a:p>
        </p:txBody>
      </p:sp>
      <p:pic>
        <p:nvPicPr>
          <p:cNvPr id="51" name="Picture 18" descr="à¸à¸¥à¸à¸²à¸£à¸à¹à¸à¸«à¸²à¸£à¸¹à¸à¸ à¸²à¸à¸ªà¸³à¸«à¸£à¸±à¸ esp8266 esp-08">
            <a:extLst>
              <a:ext uri="{FF2B5EF4-FFF2-40B4-BE49-F238E27FC236}">
                <a16:creationId xmlns:a16="http://schemas.microsoft.com/office/drawing/2014/main" id="{C1E8A399-6EF5-409F-A94F-C3B7F09D7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1" t="-1451" r="19369" b="41039"/>
          <a:stretch/>
        </p:blipFill>
        <p:spPr bwMode="auto">
          <a:xfrm>
            <a:off x="3237700" y="4729898"/>
            <a:ext cx="803995" cy="75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8230AEC-8CAC-41A1-84DF-E65327B8F727}"/>
              </a:ext>
            </a:extLst>
          </p:cNvPr>
          <p:cNvSpPr/>
          <p:nvPr/>
        </p:nvSpPr>
        <p:spPr>
          <a:xfrm>
            <a:off x="3868945" y="4873538"/>
            <a:ext cx="1197389" cy="44787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ESP-08</a:t>
            </a:r>
          </a:p>
        </p:txBody>
      </p:sp>
      <p:pic>
        <p:nvPicPr>
          <p:cNvPr id="53" name="Picture 22" descr="à¸à¸¥à¸à¸²à¸£à¸à¹à¸à¸«à¸²à¸£à¸¹à¸à¸ à¸²à¸à¸ªà¸³à¸«à¸£à¸±à¸ esp8266 esp-09">
            <a:extLst>
              <a:ext uri="{FF2B5EF4-FFF2-40B4-BE49-F238E27FC236}">
                <a16:creationId xmlns:a16="http://schemas.microsoft.com/office/drawing/2014/main" id="{706D3D16-3473-4563-ADF7-D09860554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9" t="20469" r="21160" b="19332"/>
          <a:stretch/>
        </p:blipFill>
        <p:spPr bwMode="auto">
          <a:xfrm>
            <a:off x="5043454" y="2346751"/>
            <a:ext cx="941970" cy="95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D2A03B-B765-4D94-8973-5562C9AC7C81}"/>
              </a:ext>
            </a:extLst>
          </p:cNvPr>
          <p:cNvSpPr/>
          <p:nvPr/>
        </p:nvSpPr>
        <p:spPr>
          <a:xfrm>
            <a:off x="5839143" y="2609679"/>
            <a:ext cx="1197389" cy="44787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ESP-09</a:t>
            </a:r>
          </a:p>
        </p:txBody>
      </p:sp>
      <p:pic>
        <p:nvPicPr>
          <p:cNvPr id="55" name="Picture 24" descr="à¸à¸¥à¸à¸²à¸£à¸à¹à¸à¸«à¸²à¸£à¸¹à¸à¸ à¸²à¸à¸ªà¸³à¸«à¸£à¸±à¸ esp8266 esp-10">
            <a:extLst>
              <a:ext uri="{FF2B5EF4-FFF2-40B4-BE49-F238E27FC236}">
                <a16:creationId xmlns:a16="http://schemas.microsoft.com/office/drawing/2014/main" id="{4C001BA7-E8C9-48E6-B2E1-5FA6F21E0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26636" r="13099" b="26091"/>
          <a:stretch/>
        </p:blipFill>
        <p:spPr bwMode="auto">
          <a:xfrm>
            <a:off x="5066334" y="3391904"/>
            <a:ext cx="1103629" cy="71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D4B1C18-16A7-4790-BA8C-7965B64E0779}"/>
              </a:ext>
            </a:extLst>
          </p:cNvPr>
          <p:cNvSpPr/>
          <p:nvPr/>
        </p:nvSpPr>
        <p:spPr>
          <a:xfrm>
            <a:off x="5985424" y="3523146"/>
            <a:ext cx="1197389" cy="44787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ESP-10</a:t>
            </a:r>
          </a:p>
        </p:txBody>
      </p:sp>
      <p:pic>
        <p:nvPicPr>
          <p:cNvPr id="57" name="Picture 26" descr="à¸à¸¥à¸à¸²à¸£à¸à¹à¸à¸«à¸²à¸£à¸¹à¸à¸ à¸²à¸à¸ªà¸³à¸«à¸£à¸±à¸ esp8266 esp-11">
            <a:extLst>
              <a:ext uri="{FF2B5EF4-FFF2-40B4-BE49-F238E27FC236}">
                <a16:creationId xmlns:a16="http://schemas.microsoft.com/office/drawing/2014/main" id="{943558FD-D2DA-46E9-A8FC-F999FDE42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t="32606" r="33241" b="26368"/>
          <a:stretch/>
        </p:blipFill>
        <p:spPr bwMode="auto">
          <a:xfrm>
            <a:off x="5066334" y="4253886"/>
            <a:ext cx="1103629" cy="7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41F72FB-7690-4BC0-90C8-B39413588E04}"/>
              </a:ext>
            </a:extLst>
          </p:cNvPr>
          <p:cNvSpPr/>
          <p:nvPr/>
        </p:nvSpPr>
        <p:spPr>
          <a:xfrm>
            <a:off x="5985424" y="4425659"/>
            <a:ext cx="1197389" cy="44787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ESP-11</a:t>
            </a:r>
          </a:p>
        </p:txBody>
      </p:sp>
      <p:pic>
        <p:nvPicPr>
          <p:cNvPr id="59" name="Picture 28" descr="à¸à¸¥à¸à¸²à¸£à¸à¹à¸à¸«à¸²à¸£à¸¹à¸à¸ à¸²à¸à¸ªà¸³à¸«à¸£à¸±à¸ esp8266 esp-12">
            <a:extLst>
              <a:ext uri="{FF2B5EF4-FFF2-40B4-BE49-F238E27FC236}">
                <a16:creationId xmlns:a16="http://schemas.microsoft.com/office/drawing/2014/main" id="{AC77DD51-B756-4350-B5DF-45626827E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9" t="28971" r="14445" b="26091"/>
          <a:stretch/>
        </p:blipFill>
        <p:spPr bwMode="auto">
          <a:xfrm>
            <a:off x="8679518" y="2437002"/>
            <a:ext cx="1616683" cy="105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8EAF9EA-F1AD-4424-B86B-D3B9AE2F7351}"/>
              </a:ext>
            </a:extLst>
          </p:cNvPr>
          <p:cNvSpPr/>
          <p:nvPr/>
        </p:nvSpPr>
        <p:spPr>
          <a:xfrm>
            <a:off x="8812745" y="3347746"/>
            <a:ext cx="1350227" cy="60691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ESP-12</a:t>
            </a:r>
          </a:p>
        </p:txBody>
      </p:sp>
      <p:pic>
        <p:nvPicPr>
          <p:cNvPr id="61" name="Picture 30" descr="à¸à¸¥à¸à¸²à¸£à¸à¹à¸à¸«à¸²à¸£à¸¹à¸à¸ à¸²à¸à¸ªà¸³à¸«à¸£à¸±à¸ esp8266 esp-12">
            <a:extLst>
              <a:ext uri="{FF2B5EF4-FFF2-40B4-BE49-F238E27FC236}">
                <a16:creationId xmlns:a16="http://schemas.microsoft.com/office/drawing/2014/main" id="{D2BA321A-6E7F-4902-949A-9A3D29765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3" t="19420" r="14932" b="21834"/>
          <a:stretch/>
        </p:blipFill>
        <p:spPr bwMode="auto">
          <a:xfrm>
            <a:off x="7407163" y="4339064"/>
            <a:ext cx="1963231" cy="144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114E628C-2767-43DD-B06D-CA3A255CACCE}"/>
              </a:ext>
            </a:extLst>
          </p:cNvPr>
          <p:cNvSpPr/>
          <p:nvPr/>
        </p:nvSpPr>
        <p:spPr>
          <a:xfrm>
            <a:off x="8066982" y="5775990"/>
            <a:ext cx="2606824" cy="80587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0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ESP8266 ESP-12E</a:t>
            </a:r>
          </a:p>
        </p:txBody>
      </p:sp>
      <p:pic>
        <p:nvPicPr>
          <p:cNvPr id="63" name="Picture 62" descr="à¸à¸¥à¸à¸²à¸£à¸à¹à¸à¸«à¸²à¸£à¸¹à¸à¸ à¸²à¸à¸ªà¸³à¸«à¸£à¸±à¸ nodemcu esp8266e">
            <a:extLst>
              <a:ext uri="{FF2B5EF4-FFF2-40B4-BE49-F238E27FC236}">
                <a16:creationId xmlns:a16="http://schemas.microsoft.com/office/drawing/2014/main" id="{4D8D2ECE-BBEB-4BD4-9B7A-C4034D839262}"/>
              </a:ext>
            </a:extLst>
          </p:cNvPr>
          <p:cNvPicPr/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937" b="89748" l="3535" r="94993">
                        <a14:foregroundMark x1="47865" y1="53470" x2="25331" y2="35804"/>
                        <a14:foregroundMark x1="7069" y1="39905" x2="33579" y2="24763"/>
                        <a14:foregroundMark x1="31811" y1="19401" x2="11046" y2="34700"/>
                        <a14:foregroundMark x1="4418" y1="37066" x2="8247" y2="39905"/>
                        <a14:foregroundMark x1="90722" y1="59621" x2="89691" y2="64511"/>
                        <a14:foregroundMark x1="94256" y1="62303" x2="94109" y2="59621"/>
                        <a14:foregroundMark x1="93814" y1="65142" x2="94993" y2="63249"/>
                        <a14:foregroundMark x1="76436" y1="82177" x2="86451" y2="75394"/>
                        <a14:foregroundMark x1="35052" y1="41483" x2="36672" y2="34227"/>
                        <a14:foregroundMark x1="60088" y1="88959" x2="77025" y2="83123"/>
                        <a14:foregroundMark x1="79087" y1="84543" x2="86598" y2="76656"/>
                        <a14:foregroundMark x1="87334" y1="75710" x2="86451" y2="74132"/>
                        <a14:foregroundMark x1="86745" y1="74290" x2="87629" y2="75079"/>
                        <a14:foregroundMark x1="86892" y1="74132" x2="87629" y2="74763"/>
                        <a14:foregroundMark x1="6186" y1="41483" x2="8100" y2="34069"/>
                        <a14:foregroundMark x1="3535" y1="38486" x2="8689" y2="33596"/>
                        <a14:foregroundMark x1="3535" y1="37539" x2="7658" y2="33596"/>
                        <a14:foregroundMark x1="31222" y1="19243" x2="39028" y2="19874"/>
                        <a14:foregroundMark x1="31222" y1="19401" x2="37703" y2="19085"/>
                        <a14:foregroundMark x1="31370" y1="19085" x2="36672" y2="18454"/>
                        <a14:foregroundMark x1="32253" y1="18454" x2="35493" y2="17981"/>
                        <a14:foregroundMark x1="45950" y1="20032" x2="45950" y2="15142"/>
                        <a14:foregroundMark x1="48895" y1="18139" x2="48748" y2="16562"/>
                        <a14:foregroundMark x1="49632" y1="22397" x2="49190" y2="17192"/>
                        <a14:foregroundMark x1="52577" y1="24606" x2="52283" y2="18770"/>
                        <a14:foregroundMark x1="55817" y1="26814" x2="55081" y2="20505"/>
                        <a14:foregroundMark x1="59205" y1="29653" x2="59205" y2="23344"/>
                        <a14:foregroundMark x1="62445" y1="31861" x2="62592" y2="25552"/>
                        <a14:foregroundMark x1="65979" y1="34069" x2="65979" y2="28391"/>
                        <a14:foregroundMark x1="69367" y1="36751" x2="69514" y2="29811"/>
                        <a14:foregroundMark x1="73196" y1="38644" x2="73196" y2="32019"/>
                        <a14:foregroundMark x1="76436" y1="41640" x2="77172" y2="35489"/>
                        <a14:foregroundMark x1="80560" y1="43533" x2="80412" y2="37539"/>
                        <a14:foregroundMark x1="80560" y1="39590" x2="81443" y2="38013"/>
                        <a14:foregroundMark x1="84536" y1="45899" x2="84683" y2="40063"/>
                        <a14:foregroundMark x1="38439" y1="40536" x2="27541" y2="32492"/>
                        <a14:foregroundMark x1="7658" y1="32650" x2="7364" y2="30442"/>
                        <a14:foregroundMark x1="8100" y1="30757" x2="7806" y2="2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7860" y="4076219"/>
            <a:ext cx="2078640" cy="1996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4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บนชุดบอร์ดทดลอง</a:t>
            </a:r>
            <a:endParaRPr lang="th-TH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AAEAB1-37B1-4AA9-995E-27EDF26EE2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759585"/>
            <a:ext cx="6362700" cy="438142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A1A07AA-7FAD-416C-9839-EA145191B5AE}"/>
              </a:ext>
            </a:extLst>
          </p:cNvPr>
          <p:cNvSpPr/>
          <p:nvPr/>
        </p:nvSpPr>
        <p:spPr>
          <a:xfrm>
            <a:off x="3086734" y="1899284"/>
            <a:ext cx="2513965" cy="12439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2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FCD62A-E040-4766-A161-36B5486AD71C}"/>
              </a:ext>
            </a:extLst>
          </p:cNvPr>
          <p:cNvSpPr/>
          <p:nvPr/>
        </p:nvSpPr>
        <p:spPr>
          <a:xfrm>
            <a:off x="2878234" y="319764"/>
            <a:ext cx="6435531" cy="790328"/>
          </a:xfrm>
          <a:prstGeom prst="rect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ขาการใช้งานของ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FC7290F-5E06-42EB-95CE-ED8D5439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78" y="1334354"/>
            <a:ext cx="7382242" cy="4189291"/>
          </a:xfrm>
          <a:prstGeom prst="rect">
            <a:avLst/>
          </a:prstGeom>
        </p:spPr>
      </p:pic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0A2728F7-5D60-4A4F-BB09-64DC419E0E7A}"/>
              </a:ext>
            </a:extLst>
          </p:cNvPr>
          <p:cNvSpPr/>
          <p:nvPr/>
        </p:nvSpPr>
        <p:spPr>
          <a:xfrm>
            <a:off x="3638813" y="6051852"/>
            <a:ext cx="1317203" cy="399585"/>
          </a:xfrm>
          <a:prstGeom prst="flowChartTerminator">
            <a:avLst/>
          </a:prstGeom>
          <a:solidFill>
            <a:srgbClr val="FF99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BA16C-0665-4DB0-AD07-88DE7A47FFC2}"/>
              </a:ext>
            </a:extLst>
          </p:cNvPr>
          <p:cNvSpPr txBox="1"/>
          <p:nvPr/>
        </p:nvSpPr>
        <p:spPr>
          <a:xfrm>
            <a:off x="5108007" y="6051852"/>
            <a:ext cx="171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Power Pins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ขาจ่ายไฟ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D2580A1C-E403-46E3-9483-EED41F975163}"/>
              </a:ext>
            </a:extLst>
          </p:cNvPr>
          <p:cNvSpPr/>
          <p:nvPr/>
        </p:nvSpPr>
        <p:spPr>
          <a:xfrm>
            <a:off x="3638813" y="6048702"/>
            <a:ext cx="1317203" cy="399585"/>
          </a:xfrm>
          <a:prstGeom prst="flowChartTerminato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ABCD0-F509-45B8-AB20-42243F7C9684}"/>
              </a:ext>
            </a:extLst>
          </p:cNvPr>
          <p:cNvSpPr txBox="1"/>
          <p:nvPr/>
        </p:nvSpPr>
        <p:spPr>
          <a:xfrm>
            <a:off x="5108007" y="6048702"/>
            <a:ext cx="171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GND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ขากราวด์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9D4ADBE-6192-42C5-847E-7352DEB8E052}"/>
              </a:ext>
            </a:extLst>
          </p:cNvPr>
          <p:cNvSpPr/>
          <p:nvPr/>
        </p:nvSpPr>
        <p:spPr>
          <a:xfrm>
            <a:off x="3638811" y="6028435"/>
            <a:ext cx="1317203" cy="419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A32F2A-FEFA-48A1-BF7D-D0022EF0C222}"/>
              </a:ext>
            </a:extLst>
          </p:cNvPr>
          <p:cNvSpPr txBox="1"/>
          <p:nvPr/>
        </p:nvSpPr>
        <p:spPr>
          <a:xfrm>
            <a:off x="5108007" y="6055002"/>
            <a:ext cx="2370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GPIO Pin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ขาอินพุต / เอาต์พุต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0823C40-CF3F-40B2-8324-63DE5BFCE1F1}"/>
              </a:ext>
            </a:extLst>
          </p:cNvPr>
          <p:cNvSpPr/>
          <p:nvPr/>
        </p:nvSpPr>
        <p:spPr>
          <a:xfrm>
            <a:off x="3638811" y="6028435"/>
            <a:ext cx="1317203" cy="419851"/>
          </a:xfrm>
          <a:prstGeom prst="roundRect">
            <a:avLst/>
          </a:prstGeom>
          <a:solidFill>
            <a:srgbClr val="CE9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9AC32-FFA7-4F90-AAEF-43EEEA8A8F4F}"/>
              </a:ext>
            </a:extLst>
          </p:cNvPr>
          <p:cNvSpPr txBox="1"/>
          <p:nvPr/>
        </p:nvSpPr>
        <p:spPr>
          <a:xfrm>
            <a:off x="5108007" y="6055002"/>
            <a:ext cx="366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ADC0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ขาแปลงอนาล็อกเป็นดิจิทัล ขนาด 10 บิต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E09465C-684A-47B9-96C4-DFCE22F7443E}"/>
              </a:ext>
            </a:extLst>
          </p:cNvPr>
          <p:cNvSpPr/>
          <p:nvPr/>
        </p:nvSpPr>
        <p:spPr>
          <a:xfrm>
            <a:off x="3628215" y="6023135"/>
            <a:ext cx="1317203" cy="419851"/>
          </a:xfrm>
          <a:prstGeom prst="roundRect">
            <a:avLst/>
          </a:prstGeom>
          <a:solidFill>
            <a:srgbClr val="BED7E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B3FBB-C409-4119-8EF7-D50FF076387B}"/>
              </a:ext>
            </a:extLst>
          </p:cNvPr>
          <p:cNvSpPr txBox="1"/>
          <p:nvPr/>
        </p:nvSpPr>
        <p:spPr>
          <a:xfrm>
            <a:off x="5108005" y="6055002"/>
            <a:ext cx="366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UART Pin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พอร์ตสื่อสารอนุกรม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FD1F82-CEE7-4AA5-A173-4D6939093EE0}"/>
              </a:ext>
            </a:extLst>
          </p:cNvPr>
          <p:cNvSpPr/>
          <p:nvPr/>
        </p:nvSpPr>
        <p:spPr>
          <a:xfrm>
            <a:off x="3617619" y="6008693"/>
            <a:ext cx="1317203" cy="41985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DCA7C8-5308-4B2B-BD0B-85C3E3DDBA95}"/>
              </a:ext>
            </a:extLst>
          </p:cNvPr>
          <p:cNvSpPr txBox="1"/>
          <p:nvPr/>
        </p:nvSpPr>
        <p:spPr>
          <a:xfrm>
            <a:off x="5108005" y="6048176"/>
            <a:ext cx="366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Reserve Pin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ขาสำรอง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66ED66B-1F5A-4AD7-9CC4-3C6A9D22A0D9}"/>
              </a:ext>
            </a:extLst>
          </p:cNvPr>
          <p:cNvSpPr/>
          <p:nvPr/>
        </p:nvSpPr>
        <p:spPr>
          <a:xfrm>
            <a:off x="3636026" y="6003393"/>
            <a:ext cx="1317203" cy="419851"/>
          </a:xfrm>
          <a:prstGeom prst="roundRect">
            <a:avLst/>
          </a:prstGeom>
          <a:solidFill>
            <a:srgbClr val="00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E8BF75-7286-46C2-A339-D3EAD2A46909}"/>
              </a:ext>
            </a:extLst>
          </p:cNvPr>
          <p:cNvSpPr txBox="1"/>
          <p:nvPr/>
        </p:nvSpPr>
        <p:spPr>
          <a:xfrm>
            <a:off x="5108005" y="6057409"/>
            <a:ext cx="366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SPI Pin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การสื่อสารแบบ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Synchronous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1A91CF0-873C-4DF9-9653-4AE216B894CB}"/>
              </a:ext>
            </a:extLst>
          </p:cNvPr>
          <p:cNvSpPr/>
          <p:nvPr/>
        </p:nvSpPr>
        <p:spPr>
          <a:xfrm>
            <a:off x="3633241" y="6042877"/>
            <a:ext cx="1317203" cy="4198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04732E-3109-4DDD-B191-B07F22027D3F}"/>
              </a:ext>
            </a:extLst>
          </p:cNvPr>
          <p:cNvSpPr txBox="1"/>
          <p:nvPr/>
        </p:nvSpPr>
        <p:spPr>
          <a:xfrm>
            <a:off x="5108003" y="6042877"/>
            <a:ext cx="366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Key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ขาคีย์ข้อมูล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CBDA788-E109-4293-819E-B005ACBA7AC3}"/>
              </a:ext>
            </a:extLst>
          </p:cNvPr>
          <p:cNvSpPr/>
          <p:nvPr/>
        </p:nvSpPr>
        <p:spPr>
          <a:xfrm>
            <a:off x="3626822" y="6034790"/>
            <a:ext cx="1317203" cy="4198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35407-5AAF-40A4-BDA0-E150B0D5C25B}"/>
              </a:ext>
            </a:extLst>
          </p:cNvPr>
          <p:cNvSpPr txBox="1"/>
          <p:nvPr/>
        </p:nvSpPr>
        <p:spPr>
          <a:xfrm>
            <a:off x="5108003" y="6042877"/>
            <a:ext cx="366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System Pin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ขาระบบ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417A929-ED33-42C2-8A47-B6822F6E0D19}"/>
              </a:ext>
            </a:extLst>
          </p:cNvPr>
          <p:cNvSpPr/>
          <p:nvPr/>
        </p:nvSpPr>
        <p:spPr>
          <a:xfrm>
            <a:off x="3638809" y="6018564"/>
            <a:ext cx="1317203" cy="419851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00F05-31D8-4F4E-A5F6-597954EF4FD9}"/>
              </a:ext>
            </a:extLst>
          </p:cNvPr>
          <p:cNvSpPr txBox="1"/>
          <p:nvPr/>
        </p:nvSpPr>
        <p:spPr>
          <a:xfrm>
            <a:off x="5108003" y="6042877"/>
            <a:ext cx="366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SDIO Pin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ขารับ-ส่งข้อมูล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94E361-AE83-465F-96A2-38FBE8B5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979" b="96422"/>
          <a:stretch/>
        </p:blipFill>
        <p:spPr>
          <a:xfrm>
            <a:off x="3778688" y="6038680"/>
            <a:ext cx="1232128" cy="4953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B64A37-0A02-443A-9368-976F514419CF}"/>
              </a:ext>
            </a:extLst>
          </p:cNvPr>
          <p:cNvSpPr txBox="1"/>
          <p:nvPr/>
        </p:nvSpPr>
        <p:spPr>
          <a:xfrm>
            <a:off x="5108003" y="6057409"/>
            <a:ext cx="366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PWM Pin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ขาสำหรับส่งพัลส์ที่ปรับระดับได้</a:t>
            </a:r>
          </a:p>
        </p:txBody>
      </p:sp>
    </p:spTree>
    <p:extLst>
      <p:ext uri="{BB962C8B-B14F-4D97-AF65-F5344CB8AC3E}">
        <p14:creationId xmlns:p14="http://schemas.microsoft.com/office/powerpoint/2010/main" val="334124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35" grpId="0"/>
      <p:bldP spid="35" grpId="1"/>
      <p:bldP spid="37" grpId="0"/>
      <p:bldP spid="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Arduino IDE </a:t>
            </a:r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109696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Arduino IDE </a:t>
            </a:r>
            <a:r>
              <a:rPr lang="th-TH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เป็นโปรแกรมที่ใช้ในการสร้างโค้ดคำสั่งหรือโปรแกรมเพื่อคอมไพล์ลงบอร์ดไมโครคอนโทรลเลอร์</a:t>
            </a:r>
          </a:p>
          <a:p>
            <a:pPr marL="0" indent="0">
              <a:buNone/>
            </a:pPr>
            <a:endParaRPr lang="th-TH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 descr="à¸à¸¥à¸à¸²à¸£à¸à¹à¸à¸«à¸²à¸£à¸¹à¸à¸ à¸²à¸à¸ªà¸³à¸«à¸£à¸±à¸ arduino IDE">
            <a:extLst>
              <a:ext uri="{FF2B5EF4-FFF2-40B4-BE49-F238E27FC236}">
                <a16:creationId xmlns:a16="http://schemas.microsoft.com/office/drawing/2014/main" id="{8A975D03-E6FC-4F36-80C5-9F706B77EE8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465" y="2176548"/>
            <a:ext cx="5196117" cy="396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E770D-676A-4171-B313-EB54BBEA74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914" y="2800350"/>
            <a:ext cx="2755798" cy="2755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210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à¸à¸¥à¸à¸²à¸£à¸à¹à¸à¸«à¸²à¸£à¸¹à¸à¸ à¸²à¸à¸ªà¸³à¸«à¸£à¸±à¸ library cartoon png">
            <a:extLst>
              <a:ext uri="{FF2B5EF4-FFF2-40B4-BE49-F238E27FC236}">
                <a16:creationId xmlns:a16="http://schemas.microsoft.com/office/drawing/2014/main" id="{6E0615F1-ABC3-4547-BDB4-8CC1A2F65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7" r="18571" b="-2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6754B-D9F3-4A2A-B599-7DB468C40957}"/>
              </a:ext>
            </a:extLst>
          </p:cNvPr>
          <p:cNvSpPr txBox="1"/>
          <p:nvPr/>
        </p:nvSpPr>
        <p:spPr>
          <a:xfrm>
            <a:off x="6096000" y="3429000"/>
            <a:ext cx="563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 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Driver </a:t>
            </a:r>
            <a:r>
              <a:rPr lang="en-US" sz="4000" dirty="0" err="1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ESP8266 </a:t>
            </a:r>
            <a:r>
              <a:rPr lang="th-TH" sz="4000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ใช้งานร่วมกับ 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Arduino IDE</a:t>
            </a:r>
          </a:p>
        </p:txBody>
      </p:sp>
    </p:spTree>
    <p:extLst>
      <p:ext uri="{BB962C8B-B14F-4D97-AF65-F5344CB8AC3E}">
        <p14:creationId xmlns:p14="http://schemas.microsoft.com/office/powerpoint/2010/main" val="1128409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BAFF00-647E-4627-9B6C-A5CDC1F32200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1206</Words>
  <Application>Microsoft Office PowerPoint</Application>
  <PresentationFormat>Widescreen</PresentationFormat>
  <Paragraphs>264</Paragraphs>
  <Slides>40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Calibri</vt:lpstr>
      <vt:lpstr>Courier New</vt:lpstr>
      <vt:lpstr>Euphemia</vt:lpstr>
      <vt:lpstr>Leelawadee</vt:lpstr>
      <vt:lpstr>Roboto Condensed Light</vt:lpstr>
      <vt:lpstr>TH Sarabun New</vt:lpstr>
      <vt:lpstr>TH SarabunPSK</vt:lpstr>
      <vt:lpstr>Wingdings</vt:lpstr>
      <vt:lpstr>บทความเชิงวิชาการ 16x9</vt:lpstr>
      <vt:lpstr>Visio</vt:lpstr>
      <vt:lpstr>หัวข้อที่ 1</vt:lpstr>
      <vt:lpstr>PowerPoint Presentation</vt:lpstr>
      <vt:lpstr>PowerPoint Presentation</vt:lpstr>
      <vt:lpstr>NodeMCU คืออะไร</vt:lpstr>
      <vt:lpstr>NodeMCU รุ่นต่าง ๆ</vt:lpstr>
      <vt:lpstr>NodeMCU บนชุดบอร์ดทดลอง</vt:lpstr>
      <vt:lpstr>PowerPoint Presentation</vt:lpstr>
      <vt:lpstr>Arduino IDE คืออะไร</vt:lpstr>
      <vt:lpstr>PowerPoint Presentation</vt:lpstr>
      <vt:lpstr>ลำดับขั้นตอน</vt:lpstr>
      <vt:lpstr>ลำดับขั้นตอน (ต่อ)</vt:lpstr>
      <vt:lpstr>ลำดับขั้นตอน (ต่อ)</vt:lpstr>
      <vt:lpstr>ลำดับขั้นตอน (ต่อ)</vt:lpstr>
      <vt:lpstr>ลำดับขั้นตอน (ต่อ)</vt:lpstr>
      <vt:lpstr>ลำดับขั้นตอน (ต่อ)</vt:lpstr>
      <vt:lpstr>ลำดับขั้นตอน (ต่อ)</vt:lpstr>
      <vt:lpstr>ลำดับขั้นตอน (ต่อ)</vt:lpstr>
      <vt:lpstr>ลำดับขั้นตอน (ต่อ)</vt:lpstr>
      <vt:lpstr>โครงสร้างการเขียนโปรแกรมพื้นฐาน</vt:lpstr>
      <vt:lpstr>ฟังก์ชันก์ Setup()</vt:lpstr>
      <vt:lpstr>ฟังก์ชันก์ loop()</vt:lpstr>
      <vt:lpstr>ฟังก์ชันก์ loop()</vt:lpstr>
      <vt:lpstr>ตำแหน่งไฟสถานะบอร์ด NodeMCU</vt:lpstr>
      <vt:lpstr>ผังความคิด</vt:lpstr>
      <vt:lpstr>สัญลักษณ์ที่ใช้เขียนผังความคิด</vt:lpstr>
      <vt:lpstr>เขียนโปรแกรมควบคุมไฟสถานะบอร์ด NodeMCU</vt:lpstr>
      <vt:lpstr>เขียนโปรแกรมควบคุมไฟสถานะบอร์ด NodeMCU (ต่อ)</vt:lpstr>
      <vt:lpstr>เขียนโปรแกรมควบคุมไฟสถานะบอร์ด NodeMCU (ต่อ)</vt:lpstr>
      <vt:lpstr>เขียนโปรแกรมควบคุมไฟสถานะบอร์ด NodeMCU (ต่อ)</vt:lpstr>
      <vt:lpstr>เขียนโปรแกรมควบคุมไฟสถานะบอร์ด NodeMCU (ต่อ)</vt:lpstr>
      <vt:lpstr>เขียนโปรแกรมควบคุมไฟสถานะบอร์ด NodeMCU (ต่อ)</vt:lpstr>
      <vt:lpstr>สรุป</vt:lpstr>
      <vt:lpstr>กิจกรรม</vt:lpstr>
      <vt:lpstr>กิจกรรม</vt:lpstr>
      <vt:lpstr>กิจกรรม</vt:lpstr>
      <vt:lpstr>เฉลยกิจกรรม</vt:lpstr>
      <vt:lpstr>เฉลยกิจกรรม</vt:lpstr>
      <vt:lpstr>เฉลยกิจกรรม</vt:lpstr>
      <vt:lpstr>เฉลยกิจกรรม</vt:lpstr>
      <vt:lpstr>จบหัวเรื่องที่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กฤษณุชา อ่วมสน</cp:lastModifiedBy>
  <cp:revision>33</cp:revision>
  <dcterms:created xsi:type="dcterms:W3CDTF">2019-03-10T04:23:21Z</dcterms:created>
  <dcterms:modified xsi:type="dcterms:W3CDTF">2019-03-25T12:19:56Z</dcterms:modified>
</cp:coreProperties>
</file>